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handoutMasterIdLst>
    <p:handoutMasterId r:id="rId6"/>
  </p:handoutMasterIdLst>
  <p:sldIdLst>
    <p:sldId id="257" r:id="rId7"/>
    <p:sldId id="258" r:id="rId8"/>
    <p:sldId id="265" r:id="rId9"/>
    <p:sldId id="264" r:id="rId10"/>
    <p:sldId id="263" r:id="rId11"/>
    <p:sldId id="262" r:id="rId12"/>
    <p:sldId id="261" r:id="rId13"/>
    <p:sldId id="260" r:id="rId14"/>
    <p:sldId id="266" r:id="rId15"/>
    <p:sldId id="259" r:id="rId16"/>
    <p:sldId id="267" r:id="rId17"/>
    <p:sldId id="268" r:id="rId18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389731482" val="960" rev64="64" revOS="3"/>
      <pr:smFileRevision xmlns:pr="smNativeData" dt="1389731482" val="0"/>
      <pr:guideOptions xmlns:pr="smNativeData" dt="1389731482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/Relationships>
</file>

<file path=ppt/handoutMasters/_rels/handoutMaster1.xml.rels><?xml version="1.0" encoding="UTF-8" standalone="yes" ?>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 noChangeArrowheads="1"/>
            <a:extLst>
              <a:ext uri="smNativeData">
                <pr:smNativeData xmlns:pr="smNativeData" val="SMDATA_13_mp7VU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AAAAAEgSAADQAgAAEAAAACYAAAAIAAAAP48AAAAAAAA="/>
              </a:ext>
            </a:extLst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l">
              <a:defRPr lang="en-gb" sz="12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val="SMDATA_13_mp7VU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mFwAAAAAAAC4qAADQAgAAEAAAACYAAAAIAAAAP48AAAAAAAA="/>
              </a:ext>
            </a:extLst>
          </p:cNvSpPr>
          <p:nvPr>
            <p:ph type="dt" sz="quarter" idx="1"/>
          </p:nvPr>
        </p:nvSpPr>
        <p:spPr>
          <a:xfrm>
            <a:off x="388493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>
              <a:defRPr lang="en-gb" sz="12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7302F6F4-BA9E-5700-D0BA-4C55B8F42619}" type="datetime1">
              <a:rPr lang="en-gb"/>
              <a:t>14/01/2014</a:t>
            </a:fld>
            <a:endParaRPr lang="en-gb"/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:pr="smNativeData" val="SMDATA_13_mp7VU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bjUAAEgSAAA+OAAAEAAAACYAAAAIAAAAv48AAAAAAAA="/>
              </a:ext>
            </a:extLst>
          </p:cNvSpPr>
          <p:nvPr>
            <p:ph type="ftr" sz="quarter" idx="2"/>
          </p:nvPr>
        </p:nvSpPr>
        <p:spPr>
          <a:xfrm>
            <a:off x="0" y="868553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l">
              <a:defRPr lang="en-gb" sz="12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5" name="Slide Number Placeholder 4"/>
          <p:cNvSpPr>
            <a:spLocks noGrp="1" noChangeArrowheads="1"/>
            <a:extLst>
              <a:ext uri="smNativeData">
                <pr:smNativeData xmlns:pr="smNativeData" val="SMDATA_13_mp7VU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mFwAAbjUAAC4qAAA+OAAAEAAAACYAAAAIAAAAv48AAAAAAAA="/>
              </a:ext>
            </a:extLst>
          </p:cNvSpPr>
          <p:nvPr>
            <p:ph type="sldNum" sz="quarter" idx="3"/>
          </p:nvPr>
        </p:nvSpPr>
        <p:spPr>
          <a:xfrm>
            <a:off x="3884930" y="868553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r">
              <a:defRPr lang="en-gb" sz="12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5FE8544-0AD8-AB73-9646-FC26CB0860A9}" type="slidenum">
              <a:rPr lang="en-gb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GNoZW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w0AAAg0AAAmFgAAEAAAACYAAAAIAAAAAQAAAAAAAAA="/>
              </a:ext>
            </a:extLst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 noChangeArrowheads="1"/>
            <a:extLst>
              <a:ext uri="smNativeData">
                <pr:smNativeData xmlns:pr="smNativeData" val="SMDATA_13_mp7VUhMAAAAlAAAAZA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Q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EAAAACYAAAAIAAAAAY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lang="en-us">
                <a:solidFill>
                  <a:srgbClr val="8C8C8C"/>
                </a:solidFill>
              </a:defRPr>
            </a:lvl1pPr>
            <a:lvl2pPr marL="457200" indent="0" algn="ctr">
              <a:buNone/>
              <a:defRPr lang="en-us">
                <a:solidFill>
                  <a:srgbClr val="8C8C8C"/>
                </a:solidFill>
              </a:defRPr>
            </a:lvl2pPr>
            <a:lvl3pPr marL="914400" indent="0" algn="ctr">
              <a:buNone/>
              <a:defRPr lang="en-us">
                <a:solidFill>
                  <a:srgbClr val="8C8C8C"/>
                </a:solidFill>
              </a:defRPr>
            </a:lvl3pPr>
            <a:lvl4pPr marL="1371600" indent="0" algn="ctr">
              <a:buNone/>
              <a:defRPr lang="en-us">
                <a:solidFill>
                  <a:srgbClr val="8C8C8C"/>
                </a:solidFill>
              </a:defRPr>
            </a:lvl4pPr>
            <a:lvl5pPr marL="1828800" indent="0" algn="ctr">
              <a:buNone/>
              <a:defRPr lang="en-us">
                <a:solidFill>
                  <a:srgbClr val="8C8C8C"/>
                </a:solidFill>
              </a:defRPr>
            </a:lvl5pPr>
            <a:lvl6pPr marL="2286000" indent="0" algn="ctr">
              <a:buNone/>
              <a:defRPr lang="en-us">
                <a:solidFill>
                  <a:srgbClr val="8C8C8C"/>
                </a:solidFill>
              </a:defRPr>
            </a:lvl6pPr>
            <a:lvl7pPr marL="2743200" indent="0" algn="ctr">
              <a:buNone/>
              <a:defRPr lang="en-us">
                <a:solidFill>
                  <a:srgbClr val="8C8C8C"/>
                </a:solidFill>
              </a:defRPr>
            </a:lvl7pPr>
            <a:lvl8pPr marL="3200400" indent="0" algn="ctr">
              <a:buNone/>
              <a:defRPr lang="en-us">
                <a:solidFill>
                  <a:srgbClr val="8C8C8C"/>
                </a:solidFill>
              </a:defRPr>
            </a:lvl8pPr>
            <a:lvl9pPr marL="3657600" indent="0" algn="ctr">
              <a:buNone/>
              <a:defRPr lang="en-us">
                <a:solidFill>
                  <a:srgbClr val="8C8C8C"/>
                </a:solidFill>
              </a:defRPr>
            </a:lvl9pPr>
          </a:lstStyle>
          <a:p>
            <a:pPr>
              <a:defRPr lang="en-us"/>
            </a:pPr>
            <a:r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half" idx="10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6588CBED-A388-DD3D-C630-5568857E3000}" type="datetime1">
              <a:rPr lang="en-gb"/>
              <a:t>14/01/2014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2FFBCBE6-A8C2-AE3D-8C43-5E68850D7A0B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3_mp7VUhMAAAAlAAAAZAAAAA0AAAAAkAAAAEgAAACQAAAASAAAAAAAAAAAAAAAAQ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half" idx="10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666795DE-908B-3263-C5DF-6636DB913333}" type="datetime1">
              <a:rPr lang="en-gb"/>
              <a:t>14/01/2014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58A00114-5AB5-F5F7-FB18-ACA24F560DF9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Q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QEAAHA1AACwJQAAEAAAACYAAAAIAAAAAwAAAAAAAAA="/>
              </a:ext>
            </a:extLst>
          </p:cNvSpPr>
          <p:nvPr>
            <p:ph type="title"/>
          </p:nvPr>
        </p:nvSpPr>
        <p:spPr>
          <a:xfrm>
            <a:off x="6629400" y="274955"/>
            <a:ext cx="2057400" cy="5851525"/>
          </a:xfrm>
        </p:spPr>
        <p:txBody>
          <a:bodyPr vert="vert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3_mp7VUhMAAAAlAAAAZAAAAA0AAAAAkAAAAEgAAACQAAAASAAAAAAAAAAAAAAAAQ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NgnAACwJQAAEAAAACYAAAAIAAAAAwAAAAAAAAA="/>
              </a:ext>
            </a:extLst>
          </p:cNvSpPr>
          <p:nvPr>
            <p:ph idx="1"/>
          </p:nvPr>
        </p:nvSpPr>
        <p:spPr>
          <a:xfrm>
            <a:off x="457200" y="274955"/>
            <a:ext cx="6019800" cy="5851525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half" idx="10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49FB8CF-81D9-CA4E-9727-771BF6696122}" type="datetime1">
              <a:rPr lang="en-gb"/>
              <a:t>14/01/2014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07F17CFA-B4EA-A48A-A449-42DF32075217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3_mp7VUhMAAAAlAAAAZA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half" idx="10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41FC6C6E-20AC-A99A-E244-D6CF220A1483}" type="datetime1">
              <a:rPr lang="en-gb"/>
              <a:t>14/01/2014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0C9515D3-9DE1-C0E3-AF2D-6BB65B63593E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3_mp7VUhMAAAAlAAAAZA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Y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l">
              <a:defRPr lang="en-us" sz="4000" b="1" cap="all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 cap="all"/>
            </a:pPr>
            <a:r>
              <a:t>Click to edit Master title style</a:t>
            </a:r>
            <a:endParaRPr lang="en-gb" cap="all"/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3_mp7VUhMAAAAlAAAAZAAAAA0AAAAAkAAAAEgAAACQAAAASAAAAAAAAAAC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hEAAEI0AAAcGwAAEAAAACYAAAAIAAAAgYAAAAAAAAA="/>
              </a:ext>
            </a:extLst>
          </p:cNvSpPr>
          <p:nvPr>
            <p:ph idx="1"/>
          </p:nvPr>
        </p:nvSpPr>
        <p:spPr>
          <a:xfrm>
            <a:off x="722630" y="2907030"/>
            <a:ext cx="7772400" cy="149987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en-us" sz="2000">
                <a:solidFill>
                  <a:srgbClr val="8C8C8C"/>
                </a:solidFill>
              </a:defRPr>
            </a:lvl1pPr>
            <a:lvl2pPr marL="457200" indent="0">
              <a:buNone/>
              <a:defRPr lang="en-us" sz="1800">
                <a:solidFill>
                  <a:srgbClr val="8C8C8C"/>
                </a:solidFill>
              </a:defRPr>
            </a:lvl2pPr>
            <a:lvl3pPr marL="914400" indent="0">
              <a:buNone/>
              <a:defRPr lang="en-us" sz="1600">
                <a:solidFill>
                  <a:srgbClr val="8C8C8C"/>
                </a:solidFill>
              </a:defRPr>
            </a:lvl3pPr>
            <a:lvl4pPr marL="1371600" indent="0">
              <a:buNone/>
              <a:defRPr lang="en-us" sz="1400">
                <a:solidFill>
                  <a:srgbClr val="8C8C8C"/>
                </a:solidFill>
              </a:defRPr>
            </a:lvl4pPr>
            <a:lvl5pPr marL="1828800" indent="0">
              <a:buNone/>
              <a:defRPr lang="en-us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en-us"/>
            </a:pPr>
            <a:r>
              <a:t>Click to edit Master text styles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half" idx="10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524CC5DD-93BF-1933-F1F4-65668BBA0730}" type="datetime1">
              <a:rPr lang="en-gb"/>
              <a:t>14/01/2014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05D04434-7AE8-85B2-A668-8CE70A2650D9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3_mp7VUhMAAAAlAAAAZA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YAAAAAAAAA="/>
              </a:ext>
            </a:extLst>
          </p:cNvSpPr>
          <p:nvPr>
            <p:ph idx="1"/>
          </p:nvPr>
        </p:nvSpPr>
        <p:spPr>
          <a:xfrm>
            <a:off x="457200" y="1600200"/>
            <a:ext cx="4038600" cy="4526280"/>
          </a:xfrm>
        </p:spPr>
        <p:txBody>
          <a:bodyPr/>
          <a:lstStyle>
            <a:lvl1pPr>
              <a:defRPr lang="en-us" sz="2800"/>
            </a:lvl1pPr>
            <a:lvl2pPr>
              <a:defRPr lang="en-us" sz="2400"/>
            </a:lvl2pPr>
            <a:lvl3pPr>
              <a:defRPr lang="en-us" sz="2000"/>
            </a:lvl3pPr>
            <a:lvl4pPr>
              <a:defRPr lang="en-us" sz="1800"/>
            </a:lvl4pPr>
            <a:lvl5pPr>
              <a:defRPr lang="en-us" sz="1800"/>
            </a:lvl5pPr>
            <a:lvl6pPr>
              <a:defRPr lang="en-us" sz="1800"/>
            </a:lvl6pPr>
            <a:lvl7pPr>
              <a:defRPr lang="en-us" sz="1800"/>
            </a:lvl7pPr>
            <a:lvl8pPr>
              <a:defRPr lang="en-us" sz="1800"/>
            </a:lvl8pPr>
            <a:lvl9pPr>
              <a:defRPr lang="en-us" sz="1800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3_mp7VUhMAAAAlAAAAZA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EAAAACYAAAAIAAAAAYAAAAAAAAA="/>
              </a:ext>
            </a:extLst>
          </p:cNvSpPr>
          <p:nvPr>
            <p:ph idx="2"/>
          </p:nvPr>
        </p:nvSpPr>
        <p:spPr>
          <a:xfrm>
            <a:off x="4648200" y="1600200"/>
            <a:ext cx="4038600" cy="4526280"/>
          </a:xfrm>
        </p:spPr>
        <p:txBody>
          <a:bodyPr/>
          <a:lstStyle>
            <a:lvl1pPr>
              <a:defRPr lang="en-us" sz="2800"/>
            </a:lvl1pPr>
            <a:lvl2pPr>
              <a:defRPr lang="en-us" sz="2400"/>
            </a:lvl2pPr>
            <a:lvl3pPr>
              <a:defRPr lang="en-us" sz="2000"/>
            </a:lvl3pPr>
            <a:lvl4pPr>
              <a:defRPr lang="en-us" sz="1800"/>
            </a:lvl4pPr>
            <a:lvl5pPr>
              <a:defRPr lang="en-us" sz="1800"/>
            </a:lvl5pPr>
            <a:lvl6pPr>
              <a:defRPr lang="en-us" sz="1800"/>
            </a:lvl6pPr>
            <a:lvl7pPr>
              <a:defRPr lang="en-us" sz="1800"/>
            </a:lvl7pPr>
            <a:lvl8pPr>
              <a:defRPr lang="en-us" sz="1800"/>
            </a:lvl8pPr>
            <a:lvl9pPr>
              <a:defRPr lang="en-us" sz="1800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half" idx="10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54639395-DBB9-3665-F7DB-2D30DD950178}" type="datetime1">
              <a:rPr lang="en-gb"/>
              <a:t>14/01/2014</a:t>
            </a:fld>
            <a:endParaRPr lang="en-gb"/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5208A423-6DBF-5D52-F1B0-9B07EAFE07CE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3_mp7VUhMAAAAlAAAAZAAAAA0AAAAAkAAAAEgAAACQAAAASAAAAAAAAAAC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gkAAKsbAABhDQAAEAAAACYAAAAIAAAAgYAAAAAAAAA="/>
              </a:ext>
            </a:extLst>
          </p:cNvSpPr>
          <p:nvPr>
            <p:ph idx="1"/>
          </p:nvPr>
        </p:nvSpPr>
        <p:spPr>
          <a:xfrm>
            <a:off x="457200" y="1535430"/>
            <a:ext cx="4040505" cy="63944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en-us" sz="2400" b="1"/>
            </a:lvl1pPr>
            <a:lvl2pPr marL="457200" indent="0">
              <a:buNone/>
              <a:defRPr lang="en-us" sz="2000" b="1"/>
            </a:lvl2pPr>
            <a:lvl3pPr marL="914400" indent="0">
              <a:buNone/>
              <a:defRPr lang="en-us" sz="1800" b="1"/>
            </a:lvl3pPr>
            <a:lvl4pPr marL="1371600" indent="0">
              <a:buNone/>
              <a:defRPr lang="en-us" sz="1600" b="1"/>
            </a:lvl4pPr>
            <a:lvl5pPr marL="1828800" indent="0">
              <a:buNone/>
              <a:defRPr lang="en-us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en-us"/>
            </a:pPr>
            <a:r>
              <a:t>Click to edit Master text styles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3_mp7VUhMAAAAlAAAAZA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sbAACwJQAAEAAAACYAAAAIAAAAAYAAAAAAAAA="/>
              </a:ext>
            </a:extLst>
          </p:cNvSpPr>
          <p:nvPr>
            <p:ph idx="2"/>
          </p:nvPr>
        </p:nvSpPr>
        <p:spPr>
          <a:xfrm>
            <a:off x="457200" y="2174875"/>
            <a:ext cx="4040505" cy="3951605"/>
          </a:xfrm>
        </p:spPr>
        <p:txBody>
          <a:bodyPr/>
          <a:lstStyle>
            <a:lvl1pPr>
              <a:defRPr lang="en-us" sz="2400"/>
            </a:lvl1pPr>
            <a:lvl2pPr>
              <a:defRPr lang="en-us" sz="2000"/>
            </a:lvl2pPr>
            <a:lvl3pPr>
              <a:defRPr lang="en-us" sz="1800"/>
            </a:lvl3pPr>
            <a:lvl4pPr>
              <a:defRPr lang="en-us" sz="1600"/>
            </a:lvl4pPr>
            <a:lvl5pPr>
              <a:defRPr lang="en-us" sz="1600"/>
            </a:lvl5pPr>
            <a:lvl6pPr>
              <a:defRPr lang="en-us" sz="1600"/>
            </a:lvl6pPr>
            <a:lvl7pPr>
              <a:defRPr lang="en-us" sz="1600"/>
            </a:lvl7pPr>
            <a:lvl8pPr>
              <a:defRPr lang="en-us" sz="1600"/>
            </a:lvl8pPr>
            <a:lvl9pPr>
              <a:defRPr lang="en-us" sz="1600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:pr="smNativeData" val="SMDATA_13_mp7VUhMAAAAlAAAAZAAAAA0AAAAAkAAAAEgAAACQAAAASAAAAAAAAAAC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THAAAcgkAAHA1AABhDQAAEAAAACYAAAAIAAAAgYAAAAAAAAA="/>
              </a:ext>
            </a:extLst>
          </p:cNvSpPr>
          <p:nvPr>
            <p:ph idx="3"/>
          </p:nvPr>
        </p:nvSpPr>
        <p:spPr>
          <a:xfrm>
            <a:off x="4645025" y="1535430"/>
            <a:ext cx="4041775" cy="63944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en-us" sz="2400" b="1"/>
            </a:lvl1pPr>
            <a:lvl2pPr marL="457200" indent="0">
              <a:buNone/>
              <a:defRPr lang="en-us" sz="2000" b="1"/>
            </a:lvl2pPr>
            <a:lvl3pPr marL="914400" indent="0">
              <a:buNone/>
              <a:defRPr lang="en-us" sz="1800" b="1"/>
            </a:lvl3pPr>
            <a:lvl4pPr marL="1371600" indent="0">
              <a:buNone/>
              <a:defRPr lang="en-us" sz="1600" b="1"/>
            </a:lvl4pPr>
            <a:lvl5pPr marL="1828800" indent="0">
              <a:buNone/>
              <a:defRPr lang="en-us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en-us"/>
            </a:pPr>
            <a:r>
              <a:t>Click to edit Master text styles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:pr="smNativeData" val="SMDATA_13_mp7VUhMAAAAlAAAAZA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THAAAYQ0AAHA1AACwJQAAEAAAACYAAAAIAAAAAYAAAAAAAAA="/>
              </a:ext>
            </a:extLst>
          </p:cNvSpPr>
          <p:nvPr>
            <p:ph idx="4"/>
          </p:nvPr>
        </p:nvSpPr>
        <p:spPr>
          <a:xfrm>
            <a:off x="4645025" y="2174875"/>
            <a:ext cx="4041775" cy="3951605"/>
          </a:xfrm>
        </p:spPr>
        <p:txBody>
          <a:bodyPr/>
          <a:lstStyle>
            <a:lvl1pPr>
              <a:defRPr lang="en-us" sz="2400"/>
            </a:lvl1pPr>
            <a:lvl2pPr>
              <a:defRPr lang="en-us" sz="2000"/>
            </a:lvl2pPr>
            <a:lvl3pPr>
              <a:defRPr lang="en-us" sz="1800"/>
            </a:lvl3pPr>
            <a:lvl4pPr>
              <a:defRPr lang="en-us" sz="1600"/>
            </a:lvl4pPr>
            <a:lvl5pPr>
              <a:defRPr lang="en-us" sz="1600"/>
            </a:lvl5pPr>
            <a:lvl6pPr>
              <a:defRPr lang="en-us" sz="1600"/>
            </a:lvl6pPr>
            <a:lvl7pPr>
              <a:defRPr lang="en-us" sz="1600"/>
            </a:lvl7pPr>
            <a:lvl8pPr>
              <a:defRPr lang="en-us" sz="1600"/>
            </a:lvl8pPr>
            <a:lvl9pPr>
              <a:defRPr lang="en-us" sz="1600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half" idx="10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7146DE70-3E9C-1328-D2FE-C87D90B0249D}" type="datetime1">
              <a:rPr lang="en-gb"/>
              <a:t>14/01/2014</a:t>
            </a:fld>
            <a:endParaRPr lang="en-gb"/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9" name="Slide Number Placeholder 8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03BBDAB2-FCEE-EE2C-A003-0A79944D565F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half" idx="10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0F0E0086-C8E2-5BF6-ACB6-3EA34EF85A6B}" type="datetime1">
              <a:rPr lang="en-gb"/>
              <a:t>14/01/2014</a:t>
            </a:fld>
            <a:endParaRPr lang="en-gb"/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5" name="Slide Number Placeholder 4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4EE68122-6CA3-B377-ED5E-9A22CF101BCF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half" idx="10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4E0FC438-76A3-5A32-EDB7-80678AF91BD5}" type="datetime1">
              <a:rPr lang="en-gb"/>
              <a:t>14/01/2014</a:t>
            </a:fld>
            <a:endParaRPr lang="en-gb"/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4" name="Slide Number Placeholder 3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5185325-6BD8-4DA5-96A0-9DF01DEE60C8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3_mp7VUhMAAAAlAAAAZAAAAA0AAAAAkAAAAEgAAACQAAAASAAAAAAAAAAC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Y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l">
              <a:defRPr lang="en-us" sz="2000" b="1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3_mp7VUhMAAAAlAAAAZA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Y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>
            <a:lvl1pPr>
              <a:defRPr lang="en-us" sz="3200"/>
            </a:lvl1pPr>
            <a:lvl2pPr>
              <a:defRPr lang="en-us" sz="2800"/>
            </a:lvl2pPr>
            <a:lvl3pPr>
              <a:defRPr lang="en-us" sz="2400"/>
            </a:lvl3pPr>
            <a:lvl4pPr>
              <a:defRPr lang="en-us" sz="2000"/>
            </a:lvl4pPr>
            <a:lvl5pPr>
              <a:defRPr lang="en-us" sz="2000"/>
            </a:lvl5pPr>
            <a:lvl6pPr>
              <a:defRPr lang="en-us" sz="2000"/>
            </a:lvl6pPr>
            <a:lvl7pPr>
              <a:defRPr lang="en-us" sz="2000"/>
            </a:lvl7pPr>
            <a:lvl8pPr>
              <a:defRPr lang="en-us" sz="2000"/>
            </a:lvl8pPr>
            <a:lvl9pPr>
              <a:defRPr lang="en-us" sz="2000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3_mp7VUhMAAAAlAAAAZA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EAAAACYAAAAIAAAAAYAAAAAAAAA="/>
              </a:ext>
            </a:extLst>
          </p:cNvSpPr>
          <p:nvPr>
            <p:ph idx="2"/>
          </p:nvPr>
        </p:nvSpPr>
        <p:spPr>
          <a:xfrm>
            <a:off x="457200" y="1435100"/>
            <a:ext cx="3008630" cy="4691380"/>
          </a:xfrm>
        </p:spPr>
        <p:txBody>
          <a:bodyPr/>
          <a:lstStyle>
            <a:lvl1pPr marL="0" indent="0">
              <a:buNone/>
              <a:defRPr lang="en-us" sz="1400"/>
            </a:lvl1pPr>
            <a:lvl2pPr marL="457200" indent="0">
              <a:buNone/>
              <a:defRPr lang="en-us" sz="1200"/>
            </a:lvl2pPr>
            <a:lvl3pPr marL="914400" indent="0">
              <a:buNone/>
              <a:defRPr lang="en-us" sz="1000"/>
            </a:lvl3pPr>
            <a:lvl4pPr marL="1371600" indent="0">
              <a:buNone/>
              <a:defRPr lang="en-us" sz="900"/>
            </a:lvl4pPr>
            <a:lvl5pPr marL="1828800" indent="0">
              <a:buNone/>
              <a:defRPr lang="en-us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en-us"/>
            </a:pPr>
            <a:r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half" idx="10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E9AE778-36D3-CF11-9D22-C044A96C6B95}" type="datetime1">
              <a:rPr lang="en-gb"/>
              <a:t>14/01/2014</a:t>
            </a:fld>
            <a:endParaRPr lang="en-gb"/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B00D154-1AD6-5527-98B8-EC729FF66EB9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3_mp7VUhMAAAAlAAAAZAAAAA0AAAAAkAAAAEgAAACQAAAASAAAAAAAAAAC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HCwAAiB0AAMcsAAAFIQAAEAAAACYAAAAIAAAAgYAAAAAAAAA="/>
              </a:ext>
            </a:extLst>
          </p:cNvSpPr>
          <p:nvPr>
            <p:ph type="title"/>
          </p:nvPr>
        </p:nvSpPr>
        <p:spPr>
          <a:xfrm>
            <a:off x="1792605" y="4800600"/>
            <a:ext cx="5486400" cy="56705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l">
              <a:defRPr lang="en-us" sz="2000" b="1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 noChangeArrowheads="1"/>
            <a:extLst>
              <a:ext uri="smNativeData">
                <pr:smNativeData xmlns:pr="smNativeData" val="SMDATA_13_mp7VUhMAAAAlAAAAZA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HCwAAxQMAAMcsAAAVHQAAEAAAACYAAAAIAAAAAYAAAAAAAAA="/>
              </a:ext>
            </a:extLst>
          </p:cNvSpPr>
          <p:nvPr>
            <p:ph type="pic" idx="1"/>
          </p:nvPr>
        </p:nvSpPr>
        <p:spPr>
          <a:xfrm>
            <a:off x="1792605" y="612775"/>
            <a:ext cx="5486400" cy="4114800"/>
          </a:xfrm>
        </p:spPr>
        <p:txBody>
          <a:bodyPr/>
          <a:lstStyle>
            <a:lvl1pPr marL="0" indent="0">
              <a:buNone/>
              <a:defRPr lang="en-gb" sz="3200"/>
            </a:lvl1pPr>
            <a:lvl2pPr marL="457200" indent="0">
              <a:buNone/>
              <a:defRPr lang="en-us" sz="2800"/>
            </a:lvl2pPr>
            <a:lvl3pPr marL="914400" indent="0">
              <a:buNone/>
              <a:defRPr lang="en-us" sz="2400"/>
            </a:lvl3pPr>
            <a:lvl4pPr marL="1371600" indent="0">
              <a:buNone/>
              <a:defRPr lang="en-us" sz="2000"/>
            </a:lvl4pPr>
            <a:lvl5pPr marL="1828800" indent="0">
              <a:buNone/>
              <a:defRPr lang="en-us" sz="2000"/>
            </a:lvl5pPr>
            <a:lvl6pPr marL="2286000" indent="0">
              <a:buNone/>
              <a:defRPr lang="en-us" sz="2000"/>
            </a:lvl6pPr>
            <a:lvl7pPr marL="2743200" indent="0">
              <a:buNone/>
              <a:defRPr lang="en-us" sz="2000"/>
            </a:lvl7pPr>
            <a:lvl8pPr marL="3200400" indent="0">
              <a:buNone/>
              <a:defRPr lang="en-us" sz="2000"/>
            </a:lvl8pPr>
            <a:lvl9pPr marL="3657600" indent="0">
              <a:buNone/>
              <a:defRPr lang="en-us" sz="2000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3_mp7VUhMAAAAlAAAAZA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HCwAABSEAAMcsAAD4JQAAEAAAACYAAAAIAAAAAYAAAAAAAAA="/>
              </a:ext>
            </a:extLst>
          </p:cNvSpPr>
          <p:nvPr>
            <p:ph idx="2"/>
          </p:nvPr>
        </p:nvSpPr>
        <p:spPr>
          <a:xfrm>
            <a:off x="1792605" y="5367655"/>
            <a:ext cx="5486400" cy="804545"/>
          </a:xfrm>
        </p:spPr>
        <p:txBody>
          <a:bodyPr/>
          <a:lstStyle>
            <a:lvl1pPr marL="0" indent="0">
              <a:buNone/>
              <a:defRPr lang="en-us" sz="1400"/>
            </a:lvl1pPr>
            <a:lvl2pPr marL="457200" indent="0">
              <a:buNone/>
              <a:defRPr lang="en-us" sz="1200"/>
            </a:lvl2pPr>
            <a:lvl3pPr marL="914400" indent="0">
              <a:buNone/>
              <a:defRPr lang="en-us" sz="1000"/>
            </a:lvl3pPr>
            <a:lvl4pPr marL="1371600" indent="0">
              <a:buNone/>
              <a:defRPr lang="en-us" sz="900"/>
            </a:lvl4pPr>
            <a:lvl5pPr marL="1828800" indent="0">
              <a:buNone/>
              <a:defRPr lang="en-us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en-us"/>
            </a:pPr>
            <a:r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half" idx="10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7FB9F52C-6292-EC03-DC01-9456BB4F2AC1}" type="datetime1">
              <a:rPr lang="en-gb"/>
              <a:t>14/01/2014</a:t>
            </a:fld>
            <a:endParaRPr lang="en-gb"/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58206D3-9DD8-D7F0-963A-6BA54874603E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GCI0gI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QAgAAsQEAAHA1AAC5CAAAEAAAACYAAAAIAAAAvy8AAAAAAAA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3_mp7VU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QAgAA2AkAAHA1AACwJQAAEAAAACYAAAAIAAAAPy8AAAAAAAA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QAgAAGicAAPAPAABZKQAAEAAAACYAAAAIAAAAv48AAAAAAAA="/>
              </a:ext>
            </a:extLst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l">
              <a:defRPr lang="en-us" sz="12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4F01665F-11A2-5490-ECB9-E7C528F71AB2}" type="datetime1">
              <a:rPr lang="en-gb"/>
              <a:t/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4EwAAGicAAAglAABZKQAAEAAAACYAAAAIAAAAv48AAAAAAAA="/>
              </a:ext>
            </a:extLst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ctr">
              <a:defRPr lang="en-us" sz="12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:pr="smNativeData" val="SMDATA_13_mp7VU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KAAAGicAAHA1AABZKQAAEAAAACYAAAAIAAAAv48AAAAAAAA="/>
              </a:ext>
            </a:extLst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r">
              <a:defRPr lang="en-us" sz="12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7AE1B586-C897-B443-D959-3E16FB172F6B}" type="slidenum">
              <a:rPr lang="en-gb"/>
              <a:t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9pPr>
    </p:titleStyle>
    <p:bodyStyle>
      <a:lvl1pPr marL="342900" marR="0" indent="-342900" algn="l" defTabSz="914400">
        <a:lnSpc>
          <a:spcPct val="100000"/>
        </a:lnSpc>
        <a:spcBef>
          <a:spcPts val="765"/>
        </a:spcBef>
        <a:spcAft>
          <a:spcPts val="0"/>
        </a:spcAft>
        <a:buClrTx/>
        <a:buSzTx/>
        <a:buFont typeface="Arial" pitchFamily="1" charset="0"/>
        <a:buChar char="•"/>
        <a:tabLst/>
        <a:defRPr lang="en-us" sz="32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 typeface="Arial" pitchFamily="1" charset="0"/>
        <a:buChar char="–"/>
        <a:tabLst/>
        <a:defRPr lang="en-us" sz="2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 typeface="Arial" pitchFamily="1" charset="0"/>
        <a:buChar char="•"/>
        <a:tabLst/>
        <a:defRPr lang="en-us" sz="24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 typeface="Arial" pitchFamily="1" charset="0"/>
        <a:buChar char="–"/>
        <a:tabLst/>
        <a:defRPr lang="en-us" sz="20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 typeface="Arial" pitchFamily="1" charset="0"/>
        <a:buChar char="»"/>
        <a:tabLst/>
        <a:defRPr lang="en-us" sz="20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5pPr>
      <a:lvl6pPr marL="25146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1" charset="0"/>
        <a:buChar char="•"/>
        <a:tabLst/>
        <a:defRPr lang="en-us" sz="20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6pPr>
      <a:lvl7pPr marL="29718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1" charset="0"/>
        <a:buChar char="•"/>
        <a:tabLst/>
        <a:defRPr lang="en-us" sz="20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7pPr>
      <a:lvl8pPr marL="34290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1" charset="0"/>
        <a:buChar char="•"/>
        <a:tabLst/>
        <a:defRPr lang="en-us" sz="20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8pPr>
      <a:lvl9pPr marL="38862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1" charset="0"/>
        <a:buChar char="•"/>
        <a:tabLst/>
        <a:defRPr lang="en-us" sz="20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9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1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png"/><Relationship Id="rId3" Type="http://schemas.openxmlformats.org/officeDocument/2006/relationships/image" Target="../media/image38.png"/><Relationship Id="rId4" Type="http://schemas.openxmlformats.org/officeDocument/2006/relationships/image" Target="../media/image39.png"/><Relationship Id="rId5" Type="http://schemas.openxmlformats.org/officeDocument/2006/relationships/image" Target="../media/image40.png"/></Relationships>
</file>

<file path=ppt/slides/_rels/slide1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image" Target="../media/image24.png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/Relationships>
</file>

<file path=ppt/slides/_rels/slide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png"/><Relationship Id="rId3" Type="http://schemas.openxmlformats.org/officeDocument/2006/relationships/image" Target="../media/image30.png"/><Relationship Id="rId4" Type="http://schemas.openxmlformats.org/officeDocument/2006/relationships/image" Target="../media/image31.png"/><Relationship Id="rId5" Type="http://schemas.openxmlformats.org/officeDocument/2006/relationships/image" Target="../media/image32.png"/></Relationships>
</file>

<file path=ppt/slides/_rels/slide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png"/><Relationship Id="rId3" Type="http://schemas.openxmlformats.org/officeDocument/2006/relationships/image" Target="../media/image34.png"/><Relationship Id="rId4" Type="http://schemas.openxmlformats.org/officeDocument/2006/relationships/image" Target="../media/image35.png"/><Relationship Id="rId5" Type="http://schemas.openxmlformats.org/officeDocument/2006/relationships/image" Target="../media/image36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extLst>
              <a:ext uri="smNativeData">
                <pr:smNativeData xmlns:pr="smNativeData" val="SMDATA_7_mp7VU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HQdAAANAgAAJjcAACMoAAAQAAAAJgAAAAgAAAD/////AAAAAA=="/>
              </a:ext>
            </a:extLst>
          </p:cNvGrpSpPr>
          <p:nvPr/>
        </p:nvGrpSpPr>
        <p:grpSpPr>
          <a:xfrm>
            <a:off x="4787900" y="333375"/>
            <a:ext cx="4177030" cy="6191250"/>
            <a:chOff x="4787900" y="333375"/>
            <a:chExt cx="4177030" cy="6191250"/>
          </a:xfrm>
        </p:grpSpPr>
        <p:sp>
          <p:nvSpPr>
            <p:cNvPr id="12" name="Text Box 3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GEvaW0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DnHQAAtQQAALU2AAD3BgAAACAAACYAAAAIAAAA//////////8="/>
                </a:ext>
              </a:extLst>
            </p:cNvSpPr>
            <p:nvPr/>
          </p:nvSpPr>
          <p:spPr>
            <a:xfrm>
              <a:off x="4860925" y="765175"/>
              <a:ext cx="4032250" cy="3670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spcBef>
                  <a:spcPts val="1080"/>
                </a:spcBef>
                <a:defRPr lang="en-us"/>
              </a:pPr>
              <a:endParaRPr lang="en-us">
                <a:latin typeface="Arial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1" name="AutoShape 4"/>
            <p:cNvSpPr>
              <a:extLst>
                <a:ext uri="smNativeData">
                  <pr:smNativeData xmlns:pr="smNativeData" val="SMDATA_13_mp7VUhMAAAAlAAAAZQAAAA0AAAAAkAAAAEgAAACQAAAASAAAAAAAAAABAAAAAAAAAAEAAABQAAAAhbacS3FV1T8AAAAAAADwv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laAAAAAgAAABQAAAAy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HBQci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B0HQAADQIAACY3AAAjKAAAACAAACYAAAAIAAAA//////////8="/>
                </a:ext>
              </a:extLst>
            </p:cNvSpPr>
            <p:nvPr/>
          </p:nvSpPr>
          <p:spPr>
            <a:xfrm>
              <a:off x="4787900" y="333375"/>
              <a:ext cx="4177030" cy="6191250"/>
            </a:xfrm>
            <a:prstGeom prst="roundRect">
              <a:avLst>
                <a:gd name="adj" fmla="val 16667"/>
              </a:avLst>
            </a:prstGeom>
            <a:noFill/>
            <a:ln w="57150" cap="flat" cmpd="thickThin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</a:p>
          </p:txBody>
        </p:sp>
        <p:sp>
          <p:nvSpPr>
            <p:cNvPr id="10" name="Line 5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8AAAAAg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D0BAM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B0HQAAIgkAACY3AAAiCQAAAAAAACYAAAAIAAAA//////////8="/>
                </a:ext>
              </a:extLst>
            </p:cNvSpPr>
            <p:nvPr/>
          </p:nvSpPr>
          <p:spPr>
            <a:xfrm>
              <a:off x="4787900" y="1484630"/>
              <a:ext cx="4177030" cy="0"/>
            </a:xfrm>
            <a:prstGeom prst="line">
              <a:avLst/>
            </a:prstGeom>
            <a:noFill/>
            <a:ln w="38100" cap="flat" cmpd="dbl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9" name="Text Box 6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HBoIHQ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BrKQAAfgIAALU2AADZBgAAACAAACYAAAAIAAAA//////////8="/>
                </a:ext>
              </a:extLst>
            </p:cNvSpPr>
            <p:nvPr/>
          </p:nvSpPr>
          <p:spPr>
            <a:xfrm>
              <a:off x="6732905" y="405130"/>
              <a:ext cx="2160270" cy="7080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defRPr lang="en-us"/>
              </a:pPr>
              <a:r>
                <a:rPr lang="en-gb" sz="2000"/>
                <a:t>Surds Treasure Hunt</a:t>
              </a:r>
              <a:endParaRPr lang="en-gb" sz="2000"/>
            </a:p>
          </p:txBody>
        </p:sp>
        <p:sp>
          <p:nvSpPr>
            <p:cNvPr id="8" name="Line 7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EsAwAM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DLHgAAXQUAAHMhAABdBQAAAAAAACYAAAAIAAAA//////////8="/>
                </a:ext>
              </a:extLst>
            </p:cNvSpPr>
            <p:nvPr/>
          </p:nvSpPr>
          <p:spPr>
            <a:xfrm>
              <a:off x="5005705" y="871855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7" name="Oval 8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G52U3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DUIQAA7gIAACEoAADOBwAAACAAACYAAAAIAAAA//////////8="/>
                </a:ext>
              </a:extLst>
            </p:cNvSpPr>
            <p:nvPr/>
          </p:nvSpPr>
          <p:spPr>
            <a:xfrm>
              <a:off x="5499100" y="476250"/>
              <a:ext cx="1024255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endParaRPr lang="en-gb" sz="32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6" name="WordArt 9"/>
            <p:cNvSpPr>
              <a:extLst>
                <a:ext uri="smNativeData">
                  <pr:smNativeData xmlns:pr="smNativeData" val="SMDATA_14_mp7VUhMAAAAlAAAAEAAAAA0AAAAAkAAAAEgAAACQAAAASAAAAAAAAAAAAAAAAAAAAAEAAABQAAAAoKXcGwcPk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D0iMCIvPjxhOnQ+U2Vjb25kIGxldmVsPC9hOnQ+PC9hOnI+PLAEAAAAAAAACGQAAABkAAAAFwAAABQAAAAAAAAAAAAAAP9/AAD/fwAAAAAAAAkAAAAEAAAAPjwvcAwAAAAQAAAAAAAAAAAAAAAAAAAAAAAAAB4AAABoAAAAAAAAAAAAAAAAAAAAAAAAAAAAAAAQJwAAECcAAAAAAAAAAAAAAAAAAAAAAAAAAAAAAAAAAAAAAAAAAAAAFAAAAAAAAADAwP8AAAAAAGQAAAAyAAAAAAAAAGQAAAAAAAAAf39/AAoAAAAfAAAAVAAAAAAAAAD///8BAAAAAAAAAAAAAAAAAAAAAAAAAAAAAAAAAAAAAAAAAAAAAAAAf39/AP/znQPMzMwAwMD/AH9/fwAAAAAAAAAAAAAAAAAAAAAAAAAAACEAAAAYAAAAFAAAANQhAAANBQAAdigAAKcIAAAAAAAAJgAAAAgAAAD//////////w=="/>
                </a:ext>
              </a:extLst>
            </p:cNvSpPr>
            <p:nvPr/>
          </p:nvSpPr>
          <p:spPr>
            <a:xfrm>
              <a:off x="5499100" y="821055"/>
              <a:ext cx="1078230" cy="585470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589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Previous Answer</a:t>
              </a:r>
            </a:p>
          </p:txBody>
        </p:sp>
        <p:sp>
          <p:nvSpPr>
            <p:cNvPr id="5" name="Line 10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CaMwAAmiQAAEI2AACaJAAAAAAAACYAAAAIAAAA//////////8="/>
                </a:ext>
              </a:extLst>
            </p:cNvSpPr>
            <p:nvPr/>
          </p:nvSpPr>
          <p:spPr>
            <a:xfrm>
              <a:off x="8388350" y="5949950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4" name="Oval 11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GxkZXI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BKLgAAKSIAACozAAAJJwAAACAAACYAAAAIAAAA//////////8="/>
                </a:ext>
              </a:extLst>
            </p:cNvSpPr>
            <p:nvPr/>
          </p:nvSpPr>
          <p:spPr>
            <a:xfrm>
              <a:off x="7524750" y="5553075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r>
                <a:rPr lang="en-gb" sz="3600">
                  <a:latin typeface="Times New Roman" pitchFamily="1" charset="0"/>
                  <a:ea typeface="Calibri" pitchFamily="2" charset="0"/>
                  <a:cs typeface="Calibri" pitchFamily="2" charset="0"/>
                </a:rPr>
                <a:t>?</a:t>
              </a: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3" name="WordArt 12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CItMjI4NjAwIiBhbGduPSJsIiBkZWZUYWJTej0iOTE0NDAwIrAEAAAAAAAACGQAAABkAAAAFwAAABQAAAAAAAAAAAAAAP9/AAD/fwAAAAAAAAkAAAAEAAAAL3A6dAwAAAAQAAAAAAAAAAAAAAAAAAAAAAAAAB4AAABoAAAAAAAAAAAAAAAAAAAAAAAAAAAAAAAQJwAAECcAAAAAAAAAAAAAAAAAAAAAAAAAAAAAAAAAAAAAAAAAAAAAFAAAAAAAAADAwP8AAAAAAGQAAAAyAAAAAAAAAGQAAAAAAAAAf39/AAoAAAAfAAAAVAAAAAAAAAD///8BAAAAAAAAAAAAAAAAAAAAAAAAAAAAAAAAAAAAAAAAAAAAAAAAf39/AP/znQPMzMwAwMD/AH9/fwAAAAAAAAAAAAAAAAAAAAAAAAAAACEAAAAYAAAAFAAAAOktAADwIwAAVzMAAIsnAAAAAAAAJgAAAAgAAAD//////////w=="/>
                </a:ext>
              </a:extLst>
            </p:cNvSpPr>
            <p:nvPr/>
          </p:nvSpPr>
          <p:spPr>
            <a:xfrm>
              <a:off x="7463155" y="5842000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To the next clue</a:t>
              </a:r>
            </a:p>
          </p:txBody>
        </p:sp>
      </p:grpSp>
      <p:grpSp>
        <p:nvGrpSpPr>
          <p:cNvPr id="13" name="Group 13"/>
          <p:cNvGrpSpPr>
            <a:extLst>
              <a:ext uri="smNativeData">
                <pr:smNativeData xmlns:pr="smNativeData" val="SMDATA_7_mp7VUhMAAAAlAAAAAQAAAA8BAAAAkAAAAEgAAACQAAAASAAAAAAAAAAAAAAAAAAAABcAAAAUAAAAAAAAAAAAAAD/fwAA/38AAAAAAAAJAAAABAAAACIgaW4MAAAAEAAAAAAAAAAAAAAAAAAAAAAAAAAfAAAAVAAAAAAAAAAAAAAAAAAAAAAAAAAAAAAAAAAAAAAAAAAAAAAAAAAAAAAAAAAAAAAAAAAAAAAAAAAAAAAAAAAAAAAAAAAAAAAAAAAAAAAAAAAAAAAAAAAAACEAAAAYAAAAFAAAAIsBAAANAgAAPRsAACMoAAAQAAAAJgAAAAgAAAD/////AAAAAA=="/>
              </a:ext>
            </a:extLst>
          </p:cNvGrpSpPr>
          <p:nvPr/>
        </p:nvGrpSpPr>
        <p:grpSpPr>
          <a:xfrm>
            <a:off x="250825" y="333375"/>
            <a:ext cx="4177030" cy="6191250"/>
            <a:chOff x="250825" y="333375"/>
            <a:chExt cx="4177030" cy="6191250"/>
          </a:xfrm>
        </p:grpSpPr>
        <p:sp>
          <p:nvSpPr>
            <p:cNvPr id="23" name="Text Box 14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G5kZW4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D+AQAAtQQAAMwaAAD3BgAAACAAACYAAAAIAAAA//////////8="/>
                </a:ext>
              </a:extLst>
            </p:cNvSpPr>
            <p:nvPr/>
          </p:nvSpPr>
          <p:spPr>
            <a:xfrm>
              <a:off x="323850" y="765175"/>
              <a:ext cx="4032250" cy="3670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spcBef>
                  <a:spcPts val="1080"/>
                </a:spcBef>
                <a:defRPr lang="en-us"/>
              </a:pPr>
              <a:endParaRPr lang="en-us">
                <a:latin typeface="Arial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22" name="AutoShape 15"/>
            <p:cNvSpPr>
              <a:extLst>
                <a:ext uri="smNativeData">
                  <pr:smNativeData xmlns:pr="smNativeData" val="SMDATA_13_mp7VUhMAAAAlAAAAZQAAAA0AAAAAkAAAAEgAAACQAAAASAAAAAAAAAABAAAAAAAAAAEAAABQAAAAhbacS3FV1T8AAAAAAADwv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laAAAAAgAAABQAAAAy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GxpZEY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CLAQAADQIAAD0bAAAjKAAAACAAACYAAAAIAAAA//////////8="/>
                </a:ext>
              </a:extLst>
            </p:cNvSpPr>
            <p:nvPr/>
          </p:nvSpPr>
          <p:spPr>
            <a:xfrm>
              <a:off x="250825" y="333375"/>
              <a:ext cx="4177030" cy="6191250"/>
            </a:xfrm>
            <a:prstGeom prst="roundRect">
              <a:avLst>
                <a:gd name="adj" fmla="val 16667"/>
              </a:avLst>
            </a:prstGeom>
            <a:noFill/>
            <a:ln w="57150" cap="flat" cmpd="thickThin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</a:p>
          </p:txBody>
        </p:sp>
        <p:sp>
          <p:nvSpPr>
            <p:cNvPr id="21" name="Line 16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8AAAAAg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CLAQAAIgkAAD0bAAAiCQAAAAAAACYAAAAIAAAA//////////8="/>
                </a:ext>
              </a:extLst>
            </p:cNvSpPr>
            <p:nvPr/>
          </p:nvSpPr>
          <p:spPr>
            <a:xfrm>
              <a:off x="250825" y="1484630"/>
              <a:ext cx="4177030" cy="0"/>
            </a:xfrm>
            <a:prstGeom prst="line">
              <a:avLst/>
            </a:prstGeom>
            <a:noFill/>
            <a:ln w="38100" cap="flat" cmpd="dbl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20" name="Text Box 17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GFyTD0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CCDQAAfgIAAMwaAADZBgAAACAAACYAAAAIAAAA//////////8="/>
                </a:ext>
              </a:extLst>
            </p:cNvSpPr>
            <p:nvPr/>
          </p:nvSpPr>
          <p:spPr>
            <a:xfrm>
              <a:off x="2195830" y="405130"/>
              <a:ext cx="2160270" cy="7080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defRPr lang="en-us"/>
              </a:pPr>
              <a:r>
                <a:rPr lang="en-gb" sz="2000"/>
                <a:t>Surds Treasure Hunt</a:t>
              </a:r>
              <a:endParaRPr lang="en-gb" sz="2000"/>
            </a:p>
          </p:txBody>
        </p:sp>
        <p:sp>
          <p:nvSpPr>
            <p:cNvPr id="19" name="Line 18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DiAgAAXQUAAIoFAABdBQAAAAAAACYAAAAIAAAA//////////8="/>
                </a:ext>
              </a:extLst>
            </p:cNvSpPr>
            <p:nvPr/>
          </p:nvSpPr>
          <p:spPr>
            <a:xfrm>
              <a:off x="468630" y="871855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18" name="Oval 19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GxsPjw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DrBQAA7gIAAMsKAADOBwAAACAAACYAAAAIAAAA//////////8="/>
                </a:ext>
              </a:extLst>
            </p:cNvSpPr>
            <p:nvPr/>
          </p:nvSpPr>
          <p:spPr>
            <a:xfrm>
              <a:off x="962025" y="476250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7" name="WordArt 20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G9yaWVudD0idmVydCIgaWR4PSIxIi8+PC9wOm52UHI+PC9wOrAEAAAAAAAACGQAAABkAAAAFwAAABQAAAAAAAAAAAAAAP9/AAD/fwAAAAAAAAkAAAAEAAAAZWxhdAwAAAAQAAAAAAAAAAAAAAAAAAAAAAAAAB4AAABoAAAAAAAAAAAAAAAAAAAAAAAAAAAAAAAQJwAAECcAAAAAAAAAAAAAAAAAAAAAAAAAAAAAAAAAAAAAAAAAAAAAFAAAAAAAAADAwP8AAAAAAGQAAAAyAAAAAAAAAGQAAAAAAAAAf39/AAoAAAAfAAAAVAAAAAAAAAD///8BAAAAAAAAAAAAAAAAAAAAAAAAAAAAAAAAAAAAAAAAAAAAAAAAf39/AP/znQPMzMwAwMD/AH9/fwAAAAAAAAAAAAAAAAAAAAAAAAAAACEAAAAYAAAAFAAAAIoFAAC1BAAA+AoAAFAIAAAAAAAAJgAAAAgAAAD//////////w=="/>
                </a:ext>
              </a:extLst>
            </p:cNvSpPr>
            <p:nvPr/>
          </p:nvSpPr>
          <p:spPr>
            <a:xfrm>
              <a:off x="900430" y="765175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Previous Answer</a:t>
              </a:r>
            </a:p>
          </p:txBody>
        </p:sp>
        <p:sp>
          <p:nvSpPr>
            <p:cNvPr id="16" name="Line 21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CxFwAAmiQAAFkaAACaJAAAAAAAACYAAAAIAAAA//////////8="/>
                </a:ext>
              </a:extLst>
            </p:cNvSpPr>
            <p:nvPr/>
          </p:nvSpPr>
          <p:spPr>
            <a:xfrm>
              <a:off x="3851275" y="5949950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15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DwvcDo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BhEgAAKSIAAEEXAAAJJwAAACAAACYAAAAIAAAA//////////8="/>
                </a:ext>
              </a:extLst>
            </p:cNvSpPr>
            <p:nvPr/>
          </p:nvSpPr>
          <p:spPr>
            <a:xfrm>
              <a:off x="2987675" y="5553075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r>
                <a:rPr lang="en-gb" sz="3600">
                  <a:latin typeface="Times New Roman" pitchFamily="1" charset="0"/>
                  <a:ea typeface="Calibri" pitchFamily="2" charset="0"/>
                  <a:cs typeface="Calibri" pitchFamily="2" charset="0"/>
                </a:rPr>
                <a:t>?</a:t>
              </a: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4" name="WordArt 23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DpvdGhlclN0eWxlPjwvcDp0eFN0eWxlcz48L3A6c2xkTWFzdLAEAAAAAAAACGQAAABkAAAAFwAAABQAAAAAAAAAAAAAAP9/AAD/fwAAAAAAAAkAAAAEAAAAYTpzbwwAAAAQAAAAAAAAAAAAAAAAAAAAAAAAAB4AAABoAAAAAAAAAAAAAAAAAAAAAAAAAAAAAAAQJwAAECcAAAAAAAAAAAAAAAAAAAAAAAAAAAAAAAAAAAAAAAAAAAAAFAAAAAAAAADAwP8AAAAAAGQAAAAyAAAAAAAAAGQAAAAAAAAAf39/AAoAAAAfAAAAVAAAAAAAAAD///8BAAAAAAAAAAAAAAAAAAAAAAAAAAAAAAAAAAAAAAAAAAAAAAAAf39/AP/znQPMzMwAwMD/AH9/fwAAAAAAAAAAAAAAAAAAAAAAAAAAACEAAAAYAAAAFAAAAAASAADwIwAAbhcAAIsnAAAAAAAAJgAAAAgAAAD//////////w=="/>
                </a:ext>
              </a:extLst>
            </p:cNvSpPr>
            <p:nvPr/>
          </p:nvSpPr>
          <p:spPr>
            <a:xfrm>
              <a:off x="2926080" y="5842000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To the next clue</a:t>
              </a:r>
            </a:p>
          </p:txBody>
        </p:sp>
      </p:grpSp>
      <p:sp>
        <p:nvSpPr>
          <p:cNvPr id="24" name="Text Box 25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FaaQP8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DhHQAAlwkAAJc2AADdCwAAECAAACYAAAAIAAAA//////////8="/>
              </a:ext>
            </a:extLst>
          </p:cNvSpPr>
          <p:nvPr/>
        </p:nvSpPr>
        <p:spPr>
          <a:xfrm>
            <a:off x="4857115" y="1558925"/>
            <a:ext cx="4017010" cy="369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r">
              <a:defRPr lang="en-us"/>
            </a:pPr>
            <a:endParaRPr lang="en-gb"/>
          </a:p>
        </p:txBody>
      </p:sp>
      <p:sp>
        <p:nvSpPr>
          <p:cNvPr id="25" name="Rectangle 2"/>
          <p:cNvSpPr>
            <a:extLst>
              <a:ext uri="smNativeData">
                <pr:smNativeData xmlns:pr="smNativeData" val="SMDATA_13_mp7VUhMAAAAlAAAAZAAAAE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AAAAAAAAAAAEA4AAAAAAAAECAAACYAAAAIAAAA//////////8="/>
              </a:ext>
            </a:extLst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defRPr lang="en-us"/>
            </a:pPr>
            <a:endParaRPr lang="en-gb"/>
          </a:p>
        </p:txBody>
      </p:sp>
      <p:sp>
        <p:nvSpPr>
          <p:cNvPr id="26" name="Rectangle 4"/>
          <p:cNvSpPr>
            <a:extLst>
              <a:ext uri="smNativeData">
                <pr:smNativeData xmlns:pr="smNativeData" val="SMDATA_13_mp7VUhMAAAAlAAAAZAAAAE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L8AAP8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AAAAAAAAAAAEA4AAAAAAAAECAAACYAAAAIAAAA//////////8="/>
              </a:ext>
            </a:extLst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defRPr lang="en-us"/>
            </a:pPr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Content Placeholder 2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D/850DzMzMAMDA/wB/f38AAAAAAAAAAAAAAAAAAAAAAAAAAAAhAAAAGAAAABQAAABvAgAAqhAAAFoaAADaGgAAEAAAACYAAAAIAAAA//////////8="/>
                  </a:ext>
                </a:extLst>
              </p:cNvSpPr>
              <p:nvPr/>
            </p:nvSpPr>
            <p:spPr>
              <a:xfrm>
                <a:off x="395605" y="2708910"/>
                <a:ext cx="3888105" cy="16560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anchor="ctr">
                <a:normAutofit fontScale="92500"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e>
                      </m:rad>
                      <m:r>
                        <a:rPr kumimoji="0" lang="en-GB" sz="7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14</m:t>
                          </m:r>
                        </m:e>
                      </m:rad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7" name="Content Placeholder 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D5yXE1n1NBxdS2CB5G9EXg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D+hjcF////AQAAAAAAAAAAAAAAAAAAAAAAAAAAAAAAAAAAAAAAAAAAAAAAAH9/fwD/850DzMzMAMDA/wB/f38AAAAAAAAAAAAAAAAAAAAAAAAAAAAhAAAAGAAAABQAAABvAgAAqhAAAFoaAADaGgAAEAAAACYAAAAIAAAA//////////8="/>
                  </a:ext>
                </a:extLst>
              </p:cNvSpPr>
              <p:nvPr/>
            </p:nvSpPr>
            <p:spPr>
              <a:xfrm>
                <a:off x="395605" y="2708910"/>
                <a:ext cx="3888105" cy="1656080"/>
              </a:xfrm>
              <a:prstGeom prst="rect">
                <a:avLst/>
              </a:prstGeom>
              <a:blipFill rotWithShape="1">
                <a:blip r:embed="rId2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Equation1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D/850DzMzMAMDA/wB/f38AAAAAAAAAAAAAAAAAAAAAAAAAAAAhAAAAGAAAABQAAADmHQAA5A4AAJc2AACgHAAAEAAAACYAAAAIAAAA//////////8="/>
                  </a:ext>
                </a:extLst>
              </p:cNvSpPr>
              <p:nvPr/>
            </p:nvSpPr>
            <p:spPr>
              <a:xfrm>
                <a:off x="4860290" y="2420620"/>
                <a:ext cx="4013835" cy="223266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anchor="ctr">
                <a:normAutofit fontScale="92500"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</a:rPr>
                            <m:t>12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0" lang="en-GB" sz="72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schemeClr val="dk1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0" lang="en-GB" sz="72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schemeClr val="dk1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Cambria Math"/>
                                </a:rPr>
                                <m:t>6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8" name="Equation1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I7zDF8oAkC+/alUHMy2Nz0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D+hjcF////AQAAAAAAAAAAAAAAAAAAAAAAAAAAAAAAAAAAAAAAAAAAAAAAAH9/fwD/850DzMzMAMDA/wB/f38AAAAAAAAAAAAAAAAAAAAAAAAAAAAhAAAAGAAAABQAAADmHQAA5A4AAJc2AACgHAAAEAAAACYAAAAIAAAA//////////8="/>
                  </a:ext>
                </a:extLst>
              </p:cNvSpPr>
              <p:nvPr/>
            </p:nvSpPr>
            <p:spPr>
              <a:xfrm>
                <a:off x="4860290" y="2420620"/>
                <a:ext cx="4013835" cy="2232660"/>
              </a:xfrm>
              <a:prstGeom prst="rect">
                <a:avLst/>
              </a:prstGeom>
              <a:blipFill rotWithShape="1">
                <a:blip r:embed="rId3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p:sp>
        <p:nvSpPr>
          <p:cNvPr id="29" name="TextBox 3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H9/fwD/850DzMzMAMDA/wB/f38AAAAAAAAAAAAAAAAAAAAAAAAAAAAhAAAAGAAAABQAAAB+BAAAgCIAADgMAAAZJgAAECAAACYAAAAIAAAA//////////8="/>
              </a:ext>
            </a:extLst>
          </p:cNvSpPr>
          <p:nvPr/>
        </p:nvSpPr>
        <p:spPr>
          <a:xfrm>
            <a:off x="730250" y="5608320"/>
            <a:ext cx="125603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3200" b="1">
                <a:solidFill>
                  <a:srgbClr val="FF0000"/>
                </a:solidFill>
              </a:rPr>
              <a:t>Card 1</a:t>
            </a:r>
            <a:endParaRPr lang="en-gb" sz="3200" b="1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ENscgAMAAAAEAAAAAAAAAAAAAAAAAAAAAAAAAAeAAAAaAAAAAAAAAAAAAAAAAAAAAAAAAAAAAAAECcAABAnAAAAAAAAAAAAAAAAAAAAAAAAAAAAAAAAAAAAAAAAAAAAABQAAAAAAAAAwMD/AAAAAABkAAAAMgAAAAAAAABkAAAAAAAAAH9/fwAKAAAAHwAAAFQAAAD+hjcF////AQAAAAAAAAAAAAAAAAAAAAAAAAAAAAAAAAAAAAAAAAAAAAAAAH9/fwD/850DzMzMAMDA/wB/f38AAAAAAAAAAAAAAAAAAAAAAAAAAAAhAAAAGAAAABQAAABnIAAAgCIAACEoAAAZJgAAECAAACYAAAAIAAAA//////////8="/>
              </a:ext>
            </a:extLst>
          </p:cNvSpPr>
          <p:nvPr/>
        </p:nvSpPr>
        <p:spPr>
          <a:xfrm>
            <a:off x="5267325" y="5608320"/>
            <a:ext cx="125603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3200" b="1">
                <a:solidFill>
                  <a:srgbClr val="FF0000"/>
                </a:solidFill>
              </a:rPr>
              <a:t>Card 2</a:t>
            </a:r>
            <a:endParaRPr lang="en-gb" sz="3200" b="1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4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D/850DzMzMAMDA/wB/f38AAAAAAAAAAAAAAAAAAAAAAAAAAAAhAAAAGAAAABQAAABeBgAACQQAAHUKAACCBgAAEAAAACYAAAAIAAAA//////////8="/>
                  </a:ext>
                </a:extLst>
              </p:cNvSpPr>
              <p:nvPr/>
            </p:nvSpPr>
            <p:spPr>
              <a:xfrm>
                <a:off x="1035050" y="655955"/>
                <a:ext cx="664845" cy="40195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𝟔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31" name="TextBox 4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LKfI3kND9hrghEURII8GHs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D+hjcF////AQAAAAAAAAAAAAAAAAAAAAAAAAAAAAAAAAAAAAAAAAAAAAAAAH9/fwD/850DzMzMAMDA/wB/f38AAAAAAAAAAAAAAAAAAAAAAAAAAAAhAAAAGAAAABQAAABeBgAACQQAAHUKAACCBgAAEAAAACYAAAAIAAAA//////////8="/>
                  </a:ext>
                </a:extLst>
              </p:cNvSpPr>
              <p:nvPr/>
            </p:nvSpPr>
            <p:spPr>
              <a:xfrm>
                <a:off x="1035050" y="655955"/>
                <a:ext cx="664845" cy="401955"/>
              </a:xfrm>
              <a:prstGeom prst="rect">
                <a:avLst/>
              </a:prstGeom>
              <a:blipFill rotWithShape="1">
                <a:blip r:embed="rId4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2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D/850DzMzMAMDA/wB/f38AAAAAAAAAAAAAAAAAAAAAAAAAAAAhAAAAGAAAABQAAADUIQAAGwQAAHYoAACUBgAAEAAAACYAAAAIAAAA//////////8="/>
                  </a:ext>
                </a:extLst>
              </p:cNvSpPr>
              <p:nvPr/>
            </p:nvSpPr>
            <p:spPr>
              <a:xfrm>
                <a:off x="5499100" y="667385"/>
                <a:ext cx="1078230" cy="40195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𝟑</m:t>
                      </m:r>
                      <m:r>
                        <a:rPr lang="en-GB" b="1" i="1" smtClean="0">
                          <a:latin typeface="Cambria Math"/>
                        </a:rPr>
                        <m:t>+</m:t>
                      </m:r>
                      <m:r>
                        <a:rPr lang="en-GB" b="1" i="1" smtClean="0">
                          <a:latin typeface="Cambria Math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32" name="TextBox 3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G7jkSTjqbXyrqGRFOBTGA0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D+hjcF////AQAAAAAAAAAAAAAAAAAAAAAAAAAAAAAAAAAAAAAAAAAAAAAAAH9/fwD/850DzMzMAMDA/wB/f38AAAAAAAAAAAAAAAAAAAAAAAAAAAAhAAAAGAAAABQAAADUIQAAGwQAAHYoAACUBgAAEAAAACYAAAAIAAAA//////////8="/>
                  </a:ext>
                </a:extLst>
              </p:cNvSpPr>
              <p:nvPr/>
            </p:nvSpPr>
            <p:spPr>
              <a:xfrm>
                <a:off x="5499100" y="667385"/>
                <a:ext cx="1078230" cy="401955"/>
              </a:xfrm>
              <a:prstGeom prst="rect">
                <a:avLst/>
              </a:prstGeom>
              <a:blipFill rotWithShape="1">
                <a:blip r:embed="rId5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p:sp>
        <p:nvSpPr>
          <p:cNvPr id="33" name="TextBox 5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H9/fwD/850DzMzMAMDA/wB/f38AAAAAAAAAAAAAAAAAAAAAAAAAAAAhAAAAGAAAABQAAAAoDgAA8wYAAHQaAACnCAAAECAAACYAAAAIAAAA//////////8="/>
              </a:ext>
            </a:extLst>
          </p:cNvSpPr>
          <p:nvPr/>
        </p:nvSpPr>
        <p:spPr>
          <a:xfrm>
            <a:off x="2301240" y="1129665"/>
            <a:ext cx="1998980" cy="2768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1200" b="1">
                <a:solidFill>
                  <a:srgbClr val="0070C0"/>
                </a:solidFill>
              </a:rPr>
              <a:t>www.interactive-maths.com</a:t>
            </a:r>
            <a:endParaRPr lang="en-gb" sz="1200" b="1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H9/fwD/850DzMzMAMDA/wB/f38AAAAAAAAAAAAAAAAAAAAAAAAAAAAhAAAAGAAAABQAAADbKQAA8wYAACg2AACnCAAAECAAACYAAAAIAAAA//////////8="/>
              </a:ext>
            </a:extLst>
          </p:cNvSpPr>
          <p:nvPr/>
        </p:nvSpPr>
        <p:spPr>
          <a:xfrm>
            <a:off x="6804025" y="1129665"/>
            <a:ext cx="1999615" cy="2768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1200" b="1">
                <a:solidFill>
                  <a:srgbClr val="0070C0"/>
                </a:solidFill>
              </a:rPr>
              <a:t>www.interactive-maths.com</a:t>
            </a:r>
            <a:endParaRPr lang="en-gb" sz="1200" b="1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extLst>
              <a:ext uri="smNativeData">
                <pr:smNativeData xmlns:pr="smNativeData" val="SMDATA_7_mp7VU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HQdAAANAgAAJjcAACMoAAAQAAAAJgAAAAgAAAD/////AAAAAA=="/>
              </a:ext>
            </a:extLst>
          </p:cNvGrpSpPr>
          <p:nvPr/>
        </p:nvGrpSpPr>
        <p:grpSpPr>
          <a:xfrm>
            <a:off x="4787900" y="333375"/>
            <a:ext cx="4177030" cy="6191250"/>
            <a:chOff x="4787900" y="333375"/>
            <a:chExt cx="4177030" cy="6191250"/>
          </a:xfrm>
        </p:grpSpPr>
        <p:sp>
          <p:nvSpPr>
            <p:cNvPr id="12" name="Text Box 3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nHQAAtQQAALU2AAD3BgAAACAAACYAAAAIAAAA//////////8="/>
                </a:ext>
              </a:extLst>
            </p:cNvSpPr>
            <p:nvPr/>
          </p:nvSpPr>
          <p:spPr>
            <a:xfrm>
              <a:off x="4860925" y="765175"/>
              <a:ext cx="4032250" cy="3670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spcBef>
                  <a:spcPts val="1080"/>
                </a:spcBef>
                <a:defRPr lang="en-us"/>
              </a:pPr>
              <a:endParaRPr lang="en-us">
                <a:latin typeface="Arial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1" name="AutoShape 4"/>
            <p:cNvSpPr>
              <a:extLst>
                <a:ext uri="smNativeData">
                  <pr:smNativeData xmlns:pr="smNativeData" val="SMDATA_13_mp7VUhMAAAAlAAAAZQAAAA0AAAAAkAAAAEgAAACQAAAASAAAAAAAAAABAAAAAAAAAAEAAABQAAAAhbacS3FV1T8AAAAAAADwv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laAAAAAgAAABQAAAAy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0HQAADQIAACY3AAAjKAAAACAAACYAAAAIAAAA//////////8="/>
                </a:ext>
              </a:extLst>
            </p:cNvSpPr>
            <p:nvPr/>
          </p:nvSpPr>
          <p:spPr>
            <a:xfrm>
              <a:off x="4787900" y="333375"/>
              <a:ext cx="4177030" cy="6191250"/>
            </a:xfrm>
            <a:prstGeom prst="roundRect">
              <a:avLst>
                <a:gd name="adj" fmla="val 16667"/>
              </a:avLst>
            </a:prstGeom>
            <a:noFill/>
            <a:ln w="57150" cap="flat" cmpd="thickThin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</a:p>
          </p:txBody>
        </p:sp>
        <p:sp>
          <p:nvSpPr>
            <p:cNvPr id="10" name="Line 5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8AAAAAg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HN0AH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0HQAAIgkAACY3AAAiCQAAAAAAACYAAAAIAAAA//////////8="/>
                </a:ext>
              </a:extLst>
            </p:cNvSpPr>
            <p:nvPr/>
          </p:nvSpPr>
          <p:spPr>
            <a:xfrm>
              <a:off x="4787900" y="1484630"/>
              <a:ext cx="4177030" cy="0"/>
            </a:xfrm>
            <a:prstGeom prst="line">
              <a:avLst/>
            </a:prstGeom>
            <a:noFill/>
            <a:ln w="38100" cap="flat" cmpd="dbl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9" name="Text Box 6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GwAYT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rKQAAfgIAALU2AADZBgAAACAAACYAAAAIAAAA//////////8="/>
                </a:ext>
              </a:extLst>
            </p:cNvSpPr>
            <p:nvPr/>
          </p:nvSpPr>
          <p:spPr>
            <a:xfrm>
              <a:off x="6732905" y="405130"/>
              <a:ext cx="2160270" cy="7080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defRPr lang="en-us"/>
              </a:pPr>
              <a:r>
                <a:rPr lang="en-gb" sz="2000"/>
                <a:t>Surds Treasure Hunt</a:t>
              </a:r>
              <a:endParaRPr lang="en-gb" sz="2000"/>
            </a:p>
          </p:txBody>
        </p:sp>
        <p:sp>
          <p:nvSpPr>
            <p:cNvPr id="8" name="Line 7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HgAAXQUAAHMhAABdBQAAAAAAACYAAAAIAAAA//////////8="/>
                </a:ext>
              </a:extLst>
            </p:cNvSpPr>
            <p:nvPr/>
          </p:nvSpPr>
          <p:spPr>
            <a:xfrm>
              <a:off x="5005705" y="871855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7" name="Oval 8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IQAA7gIAALQmAADOBwAAACAAACYAAAAIAAAA//////////8="/>
                </a:ext>
              </a:extLst>
            </p:cNvSpPr>
            <p:nvPr/>
          </p:nvSpPr>
          <p:spPr>
            <a:xfrm>
              <a:off x="5499100" y="476250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endParaRPr lang="en-gb" sz="32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6" name="WordArt 9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AAAAAQTecAAAAAACBK5wAAAAAAUEznAAAAAAAAAAAAAAAAALAEAAAAAAAACGQAAABkAAAAFwAAABQAAAAAAAAAAAAAAP9/AAD/fwAAAAAAAAkAAAAEAAAAAAAAAA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HMhAAC1BAAA4SYAAFAIAAAAAAAAJgAAAAgAAAD//////////w=="/>
                </a:ext>
              </a:extLst>
            </p:cNvSpPr>
            <p:nvPr/>
          </p:nvSpPr>
          <p:spPr>
            <a:xfrm>
              <a:off x="5437505" y="765175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Previous Answer</a:t>
              </a:r>
            </a:p>
          </p:txBody>
        </p:sp>
        <p:sp>
          <p:nvSpPr>
            <p:cNvPr id="5" name="Line 10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aMwAAmiQAAEI2AACaJAAAAAAAACYAAAAIAAAA//////////8="/>
                </a:ext>
              </a:extLst>
            </p:cNvSpPr>
            <p:nvPr/>
          </p:nvSpPr>
          <p:spPr>
            <a:xfrm>
              <a:off x="8388350" y="5949950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4" name="Oval 11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KLgAAKSIAACozAAAJJwAAACAAACYAAAAIAAAA//////////8="/>
                </a:ext>
              </a:extLst>
            </p:cNvSpPr>
            <p:nvPr/>
          </p:nvSpPr>
          <p:spPr>
            <a:xfrm>
              <a:off x="7524750" y="5553075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r>
                <a:rPr lang="en-gb" sz="3600">
                  <a:latin typeface="Times New Roman" pitchFamily="1" charset="0"/>
                  <a:ea typeface="Calibri" pitchFamily="2" charset="0"/>
                  <a:cs typeface="Calibri" pitchFamily="2" charset="0"/>
                </a:rPr>
                <a:t>?</a:t>
              </a: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3" name="WordArt 12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AAAP8AAAD/AAAA/wAAAP8AAAD//////////////////////7AEAAAAAAAAiGQAAABkAAAAFwAAABQAAAAAAAAAAAAAAP9/AAD/fwAAAAAAAAkAAAAEAAAATnZTcA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OktAADwIwAAVzMAAIsnAAAAAAAAJgAAAAgAAAD//////////w=="/>
                </a:ext>
              </a:extLst>
            </p:cNvSpPr>
            <p:nvPr/>
          </p:nvSpPr>
          <p:spPr>
            <a:xfrm>
              <a:off x="7463155" y="5842000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To the next clue</a:t>
              </a:r>
            </a:p>
          </p:txBody>
        </p:sp>
      </p:grpSp>
      <p:grpSp>
        <p:nvGrpSpPr>
          <p:cNvPr id="13" name="Group 13"/>
          <p:cNvGrpSpPr>
            <a:extLst>
              <a:ext uri="smNativeData">
                <pr:smNativeData xmlns:pr="smNativeData" val="SMDATA_7_mp7VUhMAAAAlAAAAAQAAAA8BAAAAkAAAAEgAAACQAAAASAAAAAAAAAAAAAAAAAAAABcAAAAUAAAAAAAAAAAAAAD/fwAA/38AAAAAAAAJAAAABAAAAAAE2AAMAAAAEAAAAAAAAAAAAAAAAAAAAAAAAAAfAAAAVAAAAAAAAAAAAAAAAAAAAAAAAAAAAAAAAAAAAAAAAAAAAAAAAAAAAAAAAAAAAAAAAAAAAAAAAAAAAAAAAAAAAAAAAAAAAAAAAAAAAAAAAAAAAAAAAAAAACEAAAAYAAAAFAAAAIsBAAANAgAAPRsAACMoAAAQAAAAJgAAAAgAAAD/////AAAAAA=="/>
              </a:ext>
            </a:extLst>
          </p:cNvGrpSpPr>
          <p:nvPr/>
        </p:nvGrpSpPr>
        <p:grpSpPr>
          <a:xfrm>
            <a:off x="250825" y="333375"/>
            <a:ext cx="4177030" cy="6191250"/>
            <a:chOff x="250825" y="333375"/>
            <a:chExt cx="4177030" cy="6191250"/>
          </a:xfrm>
        </p:grpSpPr>
        <p:sp>
          <p:nvSpPr>
            <p:cNvPr id="23" name="Text Box 14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AQAAtQQAAMwaAAD3BgAAACAAACYAAAAIAAAA//////////8="/>
                </a:ext>
              </a:extLst>
            </p:cNvSpPr>
            <p:nvPr/>
          </p:nvSpPr>
          <p:spPr>
            <a:xfrm>
              <a:off x="323850" y="765175"/>
              <a:ext cx="4032250" cy="3670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spcBef>
                  <a:spcPts val="1080"/>
                </a:spcBef>
                <a:defRPr lang="en-us"/>
              </a:pPr>
              <a:endParaRPr lang="en-us">
                <a:latin typeface="Arial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22" name="AutoShape 15"/>
            <p:cNvSpPr>
              <a:extLst>
                <a:ext uri="smNativeData">
                  <pr:smNativeData xmlns:pr="smNativeData" val="SMDATA_13_mp7VUhMAAAAlAAAAZQAAAA0AAAAAkAAAAEgAAACQAAAASAAAAAAAAAABAAAAAAAAAAEAAABQAAAAhbacS3FV1T8AAAAAAADwv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laAAAAAgAAABQAAAAy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5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AQAADQIAAD0bAAAjKAAAACAAACYAAAAIAAAA//////////8="/>
                </a:ext>
              </a:extLst>
            </p:cNvSpPr>
            <p:nvPr/>
          </p:nvSpPr>
          <p:spPr>
            <a:xfrm>
              <a:off x="250825" y="333375"/>
              <a:ext cx="4177030" cy="6191250"/>
            </a:xfrm>
            <a:prstGeom prst="roundRect">
              <a:avLst>
                <a:gd name="adj" fmla="val 16667"/>
              </a:avLst>
            </a:prstGeom>
            <a:noFill/>
            <a:ln w="57150" cap="flat" cmpd="thickThin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</a:p>
          </p:txBody>
        </p:sp>
        <p:sp>
          <p:nvSpPr>
            <p:cNvPr id="21" name="Line 16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8AAAAAg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Pn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AQAAIgkAAD0bAAAiCQAAAAAAACYAAAAIAAAA//////////8="/>
                </a:ext>
              </a:extLst>
            </p:cNvSpPr>
            <p:nvPr/>
          </p:nvSpPr>
          <p:spPr>
            <a:xfrm>
              <a:off x="250825" y="1484630"/>
              <a:ext cx="4177030" cy="0"/>
            </a:xfrm>
            <a:prstGeom prst="line">
              <a:avLst/>
            </a:prstGeom>
            <a:noFill/>
            <a:ln w="38100" cap="flat" cmpd="dbl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20" name="Text Box 17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CCsIL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CDQAAfgIAAMwaAADZBgAAACAAACYAAAAIAAAA//////////8="/>
                </a:ext>
              </a:extLst>
            </p:cNvSpPr>
            <p:nvPr/>
          </p:nvSpPr>
          <p:spPr>
            <a:xfrm>
              <a:off x="2195830" y="405130"/>
              <a:ext cx="2160270" cy="7080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defRPr lang="en-us"/>
              </a:pPr>
              <a:r>
                <a:rPr lang="en-gb" sz="2000"/>
                <a:t>Surds Treasure Hunt</a:t>
              </a:r>
              <a:endParaRPr lang="en-gb" sz="2000"/>
            </a:p>
          </p:txBody>
        </p:sp>
        <p:sp>
          <p:nvSpPr>
            <p:cNvPr id="19" name="Line 18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fIB8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AgAAXQUAAIoFAABdBQAAAAAAACYAAAAIAAAA//////////8="/>
                </a:ext>
              </a:extLst>
            </p:cNvSpPr>
            <p:nvPr/>
          </p:nvSpPr>
          <p:spPr>
            <a:xfrm>
              <a:off x="468630" y="871855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18" name="Oval 19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Gl0PS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rBQAA7gIAAMsKAADOBwAAACAAACYAAAAIAAAA//////////8="/>
                </a:ext>
              </a:extLst>
            </p:cNvSpPr>
            <p:nvPr/>
          </p:nvSpPr>
          <p:spPr>
            <a:xfrm>
              <a:off x="962025" y="476250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7" name="WordArt 20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Hh0Qm94IDMzIi8+PHA6Y052U3BQciB0eEJveD0iMSIvPjxwOrAEAAAAAAAACGQAAABkAAAAFwAAABQAAAAAAAAAAAAAAP9/AAD/fwAAAAAAAAkAAAAEAAAAY2U+PA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IoFAAC1BAAA+AoAAFAIAAAAAAAAJgAAAAgAAAD//////////w=="/>
                </a:ext>
              </a:extLst>
            </p:cNvSpPr>
            <p:nvPr/>
          </p:nvSpPr>
          <p:spPr>
            <a:xfrm>
              <a:off x="900430" y="765175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Previous Answer</a:t>
              </a:r>
            </a:p>
          </p:txBody>
        </p:sp>
        <p:sp>
          <p:nvSpPr>
            <p:cNvPr id="16" name="Line 21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DxhOn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xFwAAmiQAAFkaAACaJAAAAAAAACYAAAAIAAAA//////////8="/>
                </a:ext>
              </a:extLst>
            </p:cNvSpPr>
            <p:nvPr/>
          </p:nvSpPr>
          <p:spPr>
            <a:xfrm>
              <a:off x="3851275" y="5949950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15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EgAAKSIAAEEXAAAJJwAAACAAACYAAAAIAAAA//////////8="/>
                </a:ext>
              </a:extLst>
            </p:cNvSpPr>
            <p:nvPr/>
          </p:nvSpPr>
          <p:spPr>
            <a:xfrm>
              <a:off x="2987675" y="5553075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r>
                <a:rPr lang="en-gb" sz="3600">
                  <a:latin typeface="Times New Roman" pitchFamily="1" charset="0"/>
                  <a:ea typeface="Calibri" pitchFamily="2" charset="0"/>
                  <a:cs typeface="Calibri" pitchFamily="2" charset="0"/>
                </a:rPr>
                <a:t>?</a:t>
              </a: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4" name="WordArt 23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AAQQJOAgAAAAAeAQAAAAAAAAAAAAAAAAAAsAEAAJkBAAAAALAEAAAAAAAACGQAAABkAAAAFwAAABQAAAAAAAAAAAAAAP9/AAD/fwAAAAAAAAkAAAAEAAAAAAAAAA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AASAADwIwAAbhcAAIsnAAAAAAAAJgAAAAgAAAD//////////w=="/>
                </a:ext>
              </a:extLst>
            </p:cNvSpPr>
            <p:nvPr/>
          </p:nvSpPr>
          <p:spPr>
            <a:xfrm>
              <a:off x="2926080" y="5842000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To the next clue</a:t>
              </a:r>
            </a:p>
          </p:txBody>
        </p:sp>
      </p:grpSp>
      <p:sp>
        <p:nvSpPr>
          <p:cNvPr id="24" name="Text Box 25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hHQAAlwkAAJc2AADdCwAAECAAACYAAAAIAAAA//////////8="/>
              </a:ext>
            </a:extLst>
          </p:cNvSpPr>
          <p:nvPr/>
        </p:nvSpPr>
        <p:spPr>
          <a:xfrm>
            <a:off x="4857115" y="1558925"/>
            <a:ext cx="4017010" cy="369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r">
              <a:defRPr lang="en-us"/>
            </a:pPr>
            <a:endParaRPr lang="en-gb"/>
          </a:p>
        </p:txBody>
      </p:sp>
      <p:sp>
        <p:nvSpPr>
          <p:cNvPr id="25" name="Rectangle 2"/>
          <p:cNvSpPr>
            <a:extLst>
              <a:ext uri="smNativeData">
                <pr:smNativeData xmlns:pr="smNativeData" val="SMDATA_13_mp7VUhMAAAAlAAAAZAAAAE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EM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EA4AAAAAAAAECAAACYAAAAIAAAA//////////8="/>
              </a:ext>
            </a:extLst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defRPr lang="en-us"/>
            </a:pPr>
            <a:endParaRPr lang="en-gb"/>
          </a:p>
        </p:txBody>
      </p:sp>
      <p:sp>
        <p:nvSpPr>
          <p:cNvPr id="26" name="Rectangle 4"/>
          <p:cNvSpPr>
            <a:extLst>
              <a:ext uri="smNativeData">
                <pr:smNativeData xmlns:pr="smNativeData" val="SMDATA_13_mp7VUhMAAAAlAAAAZAAAAE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EA4AAAAAAAAECAAACYAAAAIAAAA//////////8="/>
              </a:ext>
            </a:extLst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defRPr lang="en-us"/>
            </a:pPr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Content Placeholder 2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9AQAA/hEAAMwaAAAuHAAAEAAAACYAAAAIAAAA//////////8="/>
                  </a:ext>
                </a:extLst>
              </p:cNvSpPr>
              <p:nvPr/>
            </p:nvSpPr>
            <p:spPr>
              <a:xfrm>
                <a:off x="323215" y="2924810"/>
                <a:ext cx="4032885" cy="16560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anchor="ctr">
                <a:normAutofit fontScale="85000" lnSpcReduction="10000"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75</m:t>
                          </m:r>
                        </m:e>
                      </m:rad>
                      <m:r>
                        <a:rPr kumimoji="0" lang="en-GB" sz="7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48</m:t>
                          </m:r>
                        </m:e>
                      </m:rad>
                    </m:oMath>
                  </m:oMathPara>
                </a14:m>
                <a:endParaRPr kumimoji="0" lang="en-GB" sz="7200" b="0" i="0" u="none" strike="noStrike" kern="1200" cap="none" spc="0" normalizeH="0" baseline="3000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7" name="Content Placeholder 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HwE0AiXdQrgs8PrXQYVpyM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9AQAA/hEAAMwaAAAuHAAAEAAAACYAAAAIAAAA//////////8="/>
                  </a:ext>
                </a:extLst>
              </p:cNvSpPr>
              <p:nvPr/>
            </p:nvSpPr>
            <p:spPr>
              <a:xfrm>
                <a:off x="323215" y="2924810"/>
                <a:ext cx="4032885" cy="1656080"/>
              </a:xfrm>
              <a:prstGeom prst="rect">
                <a:avLst/>
              </a:prstGeom>
              <a:blipFill rotWithShape="1">
                <a:blip r:embed="rId2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Content Placeholder 2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mHQAA/hEAALQ2AAAuHAAAEAAAACYAAAAIAAAA//////////8="/>
                  </a:ext>
                </a:extLst>
              </p:cNvSpPr>
              <p:nvPr/>
            </p:nvSpPr>
            <p:spPr>
              <a:xfrm>
                <a:off x="4860290" y="2924810"/>
                <a:ext cx="4032250" cy="16560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anchor="ctr">
                <a:normAutofit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32</m:t>
                          </m:r>
                        </m:e>
                      </m:rad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8" name="Content Placeholder 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AZYnkHiiaxio9LqCmGc5j4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mHQAA/hEAALQ2AAAuHAAAEAAAACYAAAAIAAAA//////////8="/>
                  </a:ext>
                </a:extLst>
              </p:cNvSpPr>
              <p:nvPr/>
            </p:nvSpPr>
            <p:spPr>
              <a:xfrm>
                <a:off x="4860290" y="2924810"/>
                <a:ext cx="4032250" cy="1656080"/>
              </a:xfrm>
              <a:prstGeom prst="rect">
                <a:avLst/>
              </a:prstGeom>
              <a:blipFill rotWithShape="1">
                <a:blip r:embed="rId3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p:sp>
        <p:nvSpPr>
          <p:cNvPr id="29" name="TextBox 28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B+BAAAgCIAAJANAAAZJgAAECAAACYAAAAIAAAA//////////8="/>
              </a:ext>
            </a:extLst>
          </p:cNvSpPr>
          <p:nvPr/>
        </p:nvSpPr>
        <p:spPr>
          <a:xfrm>
            <a:off x="730250" y="5608320"/>
            <a:ext cx="147447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3200" b="1">
                <a:solidFill>
                  <a:srgbClr val="FF0000"/>
                </a:solidFill>
              </a:rPr>
              <a:t>Card 19</a:t>
            </a:r>
            <a:endParaRPr lang="en-gb" sz="3200" b="1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BnIAAAgCIAAHkpAAAZJgAAECAAACYAAAAIAAAA//////////8="/>
              </a:ext>
            </a:extLst>
          </p:cNvSpPr>
          <p:nvPr/>
        </p:nvSpPr>
        <p:spPr>
          <a:xfrm>
            <a:off x="5267325" y="5608320"/>
            <a:ext cx="147447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3200" b="1">
                <a:solidFill>
                  <a:srgbClr val="FF0000"/>
                </a:solidFill>
              </a:rPr>
              <a:t>Card 20</a:t>
            </a:r>
            <a:endParaRPr lang="en-gb" sz="3200" b="1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A4IgAAIQQAAHYlAACaBgAAEAAAACYAAAAIAAAA//////////8="/>
                  </a:ext>
                </a:extLst>
              </p:cNvSpPr>
              <p:nvPr/>
            </p:nvSpPr>
            <p:spPr>
              <a:xfrm>
                <a:off x="5562600" y="671195"/>
                <a:ext cx="527050" cy="40195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𝟔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31" name="TextBox 30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KVHCzkMuhQKsCckPL99CTc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A4IgAAIQQAAHYlAACaBgAAEAAAACYAAAAIAAAA//////////8="/>
                  </a:ext>
                </a:extLst>
              </p:cNvSpPr>
              <p:nvPr/>
            </p:nvSpPr>
            <p:spPr>
              <a:xfrm>
                <a:off x="5562600" y="671195"/>
                <a:ext cx="527050" cy="401955"/>
              </a:xfrm>
              <a:prstGeom prst="rect">
                <a:avLst/>
              </a:prstGeom>
              <a:blipFill rotWithShape="1">
                <a:blip r:embed="rId4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OBgAACQQAAPcJAABPBgAAEAAAACYAAAAIAAAA//////////8="/>
                  </a:ext>
                </a:extLst>
              </p:cNvSpPr>
              <p:nvPr/>
            </p:nvSpPr>
            <p:spPr>
              <a:xfrm>
                <a:off x="1106170" y="655955"/>
                <a:ext cx="513715" cy="36957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𝟏𝟐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32" name="TextBox 31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F3f+Ah9RNHrCUIMASAXjl8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OBgAACQQAAPcJAABPBgAAEAAAACYAAAAIAAAA//////////8="/>
                  </a:ext>
                </a:extLst>
              </p:cNvSpPr>
              <p:nvPr/>
            </p:nvSpPr>
            <p:spPr>
              <a:xfrm>
                <a:off x="1106170" y="655955"/>
                <a:ext cx="513715" cy="369570"/>
              </a:xfrm>
              <a:prstGeom prst="rect">
                <a:avLst/>
              </a:prstGeom>
              <a:blipFill rotWithShape="1">
                <a:blip r:embed="rId5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p:sp>
        <p:nvSpPr>
          <p:cNvPr id="33" name="TextBox 32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AoDgAA8wYAAHQaAACnCAAAECAAACYAAAAIAAAA//////////8="/>
              </a:ext>
            </a:extLst>
          </p:cNvSpPr>
          <p:nvPr/>
        </p:nvSpPr>
        <p:spPr>
          <a:xfrm>
            <a:off x="2301240" y="1129665"/>
            <a:ext cx="1998980" cy="2768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1200" b="1">
                <a:solidFill>
                  <a:srgbClr val="0070C0"/>
                </a:solidFill>
              </a:rPr>
              <a:t>www.interactive-maths.com</a:t>
            </a:r>
            <a:endParaRPr lang="en-gb" sz="1200" b="1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DbKQAA8wYAACg2AACnCAAAECAAACYAAAAIAAAA//////////8="/>
              </a:ext>
            </a:extLst>
          </p:cNvSpPr>
          <p:nvPr/>
        </p:nvSpPr>
        <p:spPr>
          <a:xfrm>
            <a:off x="6804025" y="1129665"/>
            <a:ext cx="1999615" cy="2768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1200" b="1">
                <a:solidFill>
                  <a:srgbClr val="0070C0"/>
                </a:solidFill>
              </a:rPr>
              <a:t>www.interactive-maths.com</a:t>
            </a:r>
            <a:endParaRPr lang="en-gb" sz="1200" b="1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>
            <a:extLst>
              <a:ext uri="smNativeData">
                <pr:smNativeData xmlns:pr="smNativeData" val="SMDATA_7_mp7VU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AAAAAAAAAAAQDgAACMoAAAQAAAAJgAAAAgAAAD/////AAAAAA=="/>
              </a:ext>
            </a:extLst>
          </p:cNvGrpSpPr>
          <p:nvPr/>
        </p:nvGrpSpPr>
        <p:grpSpPr>
          <a:xfrm>
            <a:off x="0" y="0"/>
            <a:ext cx="9144000" cy="6524625"/>
            <a:chOff x="0" y="0"/>
            <a:chExt cx="9144000" cy="6524625"/>
          </a:xfrm>
        </p:grpSpPr>
        <p:sp>
          <p:nvSpPr>
            <p:cNvPr id="45" name="AutoShape 15"/>
            <p:cNvSpPr>
              <a:extLst>
                <a:ext uri="smNativeData">
                  <pr:smNativeData xmlns:pr="smNativeData" val="SMDATA_13_mp7VUhMAAAAlAAAAZQAAAA0AAAAAkAAAAEgAAACQAAAASAAAAAAAAAABAAAAAAAAAAEAAABQAAAAhbacS3FV1T8AAAAAAADwv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laAAAAAgAAABQAAAAy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AQAADQIAANE1AAAjKAAAACAAACYAAAAIAAAA//////////8="/>
                </a:ext>
              </a:extLst>
            </p:cNvSpPr>
            <p:nvPr/>
          </p:nvSpPr>
          <p:spPr>
            <a:xfrm>
              <a:off x="250825" y="333375"/>
              <a:ext cx="8497570" cy="6191250"/>
            </a:xfrm>
            <a:prstGeom prst="roundRect">
              <a:avLst>
                <a:gd name="adj" fmla="val 16667"/>
              </a:avLst>
            </a:prstGeom>
            <a:noFill/>
            <a:ln w="57150" cap="flat" cmpd="thickThin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</a:p>
          </p:txBody>
        </p:sp>
        <p:sp>
          <p:nvSpPr>
            <p:cNvPr id="44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DGBAAAagMAAKUJAABKCAAAACAAACYAAAAIAAAA//////////8="/>
                </a:ext>
              </a:extLst>
            </p:cNvSpPr>
            <p:nvPr/>
          </p:nvSpPr>
          <p:spPr>
            <a:xfrm>
              <a:off x="775970" y="554990"/>
              <a:ext cx="791845" cy="79248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43" name="Rectangle 2"/>
            <p:cNvSpPr>
              <a:extLst>
                <a:ext uri="smNativeData">
                  <pr:smNativeData xmlns:pr="smNativeData" val="SMDATA_13_mp7VUhMAAAAlAAAAZAAAAE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EA4AAAAAAAAACAAACYAAAAIAAAA//////////8="/>
                </a:ext>
              </a:extLst>
            </p:cNvSpPr>
            <p:nvPr/>
          </p:nvSpPr>
          <p:spPr>
            <a:xfrm>
              <a:off x="0" y="0"/>
              <a:ext cx="9144000" cy="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42" name="Rectangle 4"/>
            <p:cNvSpPr>
              <a:extLst>
                <a:ext uri="smNativeData">
                  <pr:smNativeData xmlns:pr="smNativeData" val="SMDATA_13_mp7VUhMAAAAlAAAAZAAAAE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P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EA4AAAAAAAAACAAACYAAAAIAAAA//////////8="/>
                </a:ext>
              </a:extLst>
            </p:cNvSpPr>
            <p:nvPr/>
          </p:nvSpPr>
          <p:spPr>
            <a:xfrm>
              <a:off x="0" y="0"/>
              <a:ext cx="9144000" cy="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41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BhOmE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A8DAAAYAMAABsRAABACAAAACAAACYAAAAIAAAA//////////8="/>
                </a:ext>
              </a:extLst>
            </p:cNvSpPr>
            <p:nvPr/>
          </p:nvSpPr>
          <p:spPr>
            <a:xfrm>
              <a:off x="1988820" y="548640"/>
              <a:ext cx="791845" cy="79248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40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HlsZT4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BHFAAAagMAACcZAABKCAAAACAAACYAAAAIAAAA//////////8="/>
                </a:ext>
              </a:extLst>
            </p:cNvSpPr>
            <p:nvPr/>
          </p:nvSpPr>
          <p:spPr>
            <a:xfrm>
              <a:off x="3296285" y="554990"/>
              <a:ext cx="792480" cy="79248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39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ACHQAAagMAAOIhAABKCAAAACAAACYAAAAIAAAA//////////8="/>
                </a:ext>
              </a:extLst>
            </p:cNvSpPr>
            <p:nvPr/>
          </p:nvSpPr>
          <p:spPr>
            <a:xfrm>
              <a:off x="4715510" y="554990"/>
              <a:ext cx="792480" cy="79248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38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B4JAAAYAMAAFgpAABACAAAACAAACYAAAAIAAAA//////////8="/>
                </a:ext>
              </a:extLst>
            </p:cNvSpPr>
            <p:nvPr/>
          </p:nvSpPr>
          <p:spPr>
            <a:xfrm>
              <a:off x="5928360" y="548640"/>
              <a:ext cx="792480" cy="79248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37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CELAAAagMAAGMxAABKCAAAACAAACYAAAAIAAAA//////////8="/>
                </a:ext>
              </a:extLst>
            </p:cNvSpPr>
            <p:nvPr/>
          </p:nvSpPr>
          <p:spPr>
            <a:xfrm>
              <a:off x="7236460" y="554990"/>
              <a:ext cx="791845" cy="79248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36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DGBAAAYiIAAKUJAABBJwAAACAAACYAAAAIAAAA//////////8="/>
                </a:ext>
              </a:extLst>
            </p:cNvSpPr>
            <p:nvPr/>
          </p:nvSpPr>
          <p:spPr>
            <a:xfrm>
              <a:off x="775970" y="5589270"/>
              <a:ext cx="791845" cy="791845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35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A8DAAAWCIAABsRAAA3JwAAACAAACYAAAAIAAAA//////////8="/>
                </a:ext>
              </a:extLst>
            </p:cNvSpPr>
            <p:nvPr/>
          </p:nvSpPr>
          <p:spPr>
            <a:xfrm>
              <a:off x="1988820" y="5582920"/>
              <a:ext cx="791845" cy="791845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34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BHFAAAYiIAACcZAABBJwAAACAAACYAAAAIAAAA//////////8="/>
                </a:ext>
              </a:extLst>
            </p:cNvSpPr>
            <p:nvPr/>
          </p:nvSpPr>
          <p:spPr>
            <a:xfrm>
              <a:off x="3296285" y="5589270"/>
              <a:ext cx="792480" cy="791845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33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GgAAAA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ACHQAAYiIAAOIhAABBJwAAACAAACYAAAAIAAAA//////////8="/>
                </a:ext>
              </a:extLst>
            </p:cNvSpPr>
            <p:nvPr/>
          </p:nvSpPr>
          <p:spPr>
            <a:xfrm>
              <a:off x="4715510" y="5589270"/>
              <a:ext cx="792480" cy="791845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32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B4JAAAWCIAAFgpAAA3JwAAACAAACYAAAAIAAAA//////////8="/>
                </a:ext>
              </a:extLst>
            </p:cNvSpPr>
            <p:nvPr/>
          </p:nvSpPr>
          <p:spPr>
            <a:xfrm>
              <a:off x="5928360" y="5582920"/>
              <a:ext cx="792480" cy="791845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31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CELAAAYiIAAGMxAABBJwAAACAAACYAAAAIAAAA//////////8="/>
                </a:ext>
              </a:extLst>
            </p:cNvSpPr>
            <p:nvPr/>
          </p:nvSpPr>
          <p:spPr>
            <a:xfrm>
              <a:off x="7236460" y="5589270"/>
              <a:ext cx="791845" cy="791845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30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DGBAAAngkAAKUJAAB9DgAAACAAACYAAAAIAAAA//////////8="/>
                </a:ext>
              </a:extLst>
            </p:cNvSpPr>
            <p:nvPr/>
          </p:nvSpPr>
          <p:spPr>
            <a:xfrm>
              <a:off x="775970" y="1563370"/>
              <a:ext cx="791845" cy="791845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29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DGBAAA0Q8AAKUJAACxFAAAACAAACYAAAAIAAAA//////////8="/>
                </a:ext>
              </a:extLst>
            </p:cNvSpPr>
            <p:nvPr/>
          </p:nvSpPr>
          <p:spPr>
            <a:xfrm>
              <a:off x="775970" y="2571115"/>
              <a:ext cx="791845" cy="79248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28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DGBAAABRYAAKUJAADkGgAAACAAACYAAAAIAAAA//////////8="/>
                </a:ext>
              </a:extLst>
            </p:cNvSpPr>
            <p:nvPr/>
          </p:nvSpPr>
          <p:spPr>
            <a:xfrm>
              <a:off x="775970" y="3579495"/>
              <a:ext cx="791845" cy="791845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27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DGBAAAOBwAAKUJAAAYIQAAACAAACYAAAAIAAAA//////////8="/>
                </a:ext>
              </a:extLst>
            </p:cNvSpPr>
            <p:nvPr/>
          </p:nvSpPr>
          <p:spPr>
            <a:xfrm>
              <a:off x="775970" y="4587240"/>
              <a:ext cx="791845" cy="79248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26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LAnpm8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CELAAAngkAAGMxAAB9DgAAACAAACYAAAAIAAAA//////////8="/>
                </a:ext>
              </a:extLst>
            </p:cNvSpPr>
            <p:nvPr/>
          </p:nvSpPr>
          <p:spPr>
            <a:xfrm>
              <a:off x="7236460" y="1563370"/>
              <a:ext cx="791845" cy="791845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25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GYEA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CELAAA0Q8AAGMxAACxFAAAACAAACYAAAAIAAAA//////////8="/>
                </a:ext>
              </a:extLst>
            </p:cNvSpPr>
            <p:nvPr/>
          </p:nvSpPr>
          <p:spPr>
            <a:xfrm>
              <a:off x="7236460" y="2571115"/>
              <a:ext cx="791845" cy="79248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24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EzBhA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CELAAABRYAAGMxAADkGgAAACAAACYAAAAIAAAA//////////8="/>
                </a:ext>
              </a:extLst>
            </p:cNvSpPr>
            <p:nvPr/>
          </p:nvSpPr>
          <p:spPr>
            <a:xfrm>
              <a:off x="7236460" y="3579495"/>
              <a:ext cx="791845" cy="791845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23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Gl0PSI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CELAAAOBwAAGMxAAAYIQAAACAAACYAAAAIAAAA//////////8="/>
                </a:ext>
              </a:extLst>
            </p:cNvSpPr>
            <p:nvPr/>
          </p:nvSpPr>
          <p:spPr>
            <a:xfrm>
              <a:off x="7236460" y="4587240"/>
              <a:ext cx="791845" cy="79248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cxnSp>
          <p:nvCxnSpPr>
            <p:cNvPr id="22" name="Straight Arrow Connector 4"/>
            <p:cNvCxnSpPr>
              <a:stCxn id="44" idx="6"/>
              <a:endCxn id="41" idx="2"/>
              <a:extLst>
                <a:ext uri="smNativeData">
                  <pr:smNativeData xmlns:pr="smNativeData" val="SMDATA_13_mp7VUhMAAAAlAAAADQAAAA0AAAAAkAAAAEgAAACQAAAASAAAAAAAAAAAAAAAAg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Dp4ZnI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ClCQAA0AUAADwMAADaBQAAAAAAACYAAAAIAAAA//////////8="/>
                </a:ext>
              </a:extLst>
            </p:cNvCxnSpPr>
            <p:nvPr/>
          </p:nvCxnSpPr>
          <p:spPr>
            <a:xfrm>
              <a:off x="1774825" y="737870"/>
              <a:ext cx="6350" cy="421005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21" name="Straight Arrow Connector 59"/>
            <p:cNvCxnSpPr>
              <a:endCxn id="40" idx="2"/>
              <a:extLst>
                <a:ext uri="smNativeData">
                  <pr:smNativeData xmlns:pr="smNativeData" val="SMDATA_13_mp7VUhMAAAAlAAAADQAAAA0AAAAAkAAAAEgAAACQAAAASAAAAAAAAAAAAAAAAA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HA6c3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A1EQAA0AUAAEcUAADaBQAAAAAAACYAAAAIAAAA//////////8="/>
                </a:ext>
              </a:extLst>
            </p:cNvCxnSpPr>
            <p:nvPr/>
          </p:nvCxnSpPr>
          <p:spPr>
            <a:xfrm flipH="1">
              <a:off x="3043555" y="698500"/>
              <a:ext cx="6350" cy="49911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20" name="Straight Arrow Connector 61"/>
            <p:cNvCxnSpPr>
              <a:endCxn id="39" idx="2"/>
              <a:extLst>
                <a:ext uri="smNativeData">
                  <pr:smNativeData xmlns:pr="smNativeData" val="SMDATA_13_mp7VUhMAAAAlAAAADQAAAA0AAAAAkAAAAEgAAACQAAAASAAAAAAAAAAAAAAAAA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AnGQAA0AUAAAIdAADaBQAAAAAAACYAAAAIAAAA//////////8="/>
                </a:ext>
              </a:extLst>
            </p:cNvCxnSpPr>
            <p:nvPr/>
          </p:nvCxnSpPr>
          <p:spPr>
            <a:xfrm flipH="1">
              <a:off x="4398645" y="635000"/>
              <a:ext cx="6350" cy="626745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19" name="Straight Arrow Connector 63"/>
            <p:cNvCxnSpPr>
              <a:extLst>
                <a:ext uri="smNativeData">
                  <pr:smNativeData xmlns:pr="smNativeData" val="SMDATA_13_mp7VUhMAAAAlAAAADQAAAA0AAAAAkAAAAEgAAACQAAAASAAAAAAAAAAAAAAAAg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D48L2E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DiIQAA0AUAAHgkAADaBQAAAAAAACYAAAAIAAAA//////////8="/>
                </a:ext>
              </a:extLst>
            </p:cNvCxnSpPr>
            <p:nvPr/>
          </p:nvCxnSpPr>
          <p:spPr>
            <a:xfrm>
              <a:off x="5715000" y="737870"/>
              <a:ext cx="6350" cy="42037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18" name="Straight Arrow Connector 64"/>
            <p:cNvCxnSpPr>
              <a:endCxn id="37" idx="2"/>
              <a:extLst>
                <a:ext uri="smNativeData">
                  <pr:smNativeData xmlns:pr="smNativeData" val="SMDATA_13_mp7VUhMAAAAlAAAADQAAAA0AAAAAkAAAAEgAAACQAAAASAAAAAAAAAAAAAAAAA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BYKQAA0AUAAIQsAADaBQAAAAAAACYAAAAIAAAA//////////8="/>
                </a:ext>
              </a:extLst>
            </p:cNvCxnSpPr>
            <p:nvPr/>
          </p:nvCxnSpPr>
          <p:spPr>
            <a:xfrm flipH="1">
              <a:off x="6975475" y="690245"/>
              <a:ext cx="6350" cy="51562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17" name="Straight Arrow Connector 66"/>
            <p:cNvCxnSpPr>
              <a:stCxn id="37" idx="4"/>
              <a:endCxn id="26" idx="0"/>
              <a:extLst>
                <a:ext uri="smNativeData">
                  <pr:smNativeData xmlns:pr="smNativeData" val="SMDATA_13_mp7VUhMAAAAlAAAADQAAAA0AAAAAkAAAAEgAAACQAAAASAAAAAAAAAAAAAAAAA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PI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DzLgAASggAAPMuAACeCQAAAAAAACYAAAAIAAAA//////////8="/>
                </a:ext>
              </a:extLst>
            </p:cNvCxnSpPr>
            <p:nvPr/>
          </p:nvCxnSpPr>
          <p:spPr>
            <a:xfrm>
              <a:off x="7524115" y="1455420"/>
              <a:ext cx="21590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16" name="Straight Arrow Connector 69"/>
            <p:cNvCxnSpPr>
              <a:extLst>
                <a:ext uri="smNativeData">
                  <pr:smNativeData xmlns:pr="smNativeData" val="SMDATA_13_mp7VUhMAAAAlAAAADQAAAA0AAAAAkAAAAEgAAACQAAAASAAAAAAAAAAAAAAAAA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DzLgAAfQ4AAPMuAADRDwAAAAAAACYAAAAIAAAA//////////8="/>
                </a:ext>
              </a:extLst>
            </p:cNvCxnSpPr>
            <p:nvPr/>
          </p:nvCxnSpPr>
          <p:spPr>
            <a:xfrm>
              <a:off x="7524115" y="2463165"/>
              <a:ext cx="21590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15" name="Straight Arrow Connector 70"/>
            <p:cNvCxnSpPr>
              <a:extLst>
                <a:ext uri="smNativeData">
                  <pr:smNativeData xmlns:pr="smNativeData" val="SMDATA_13_mp7VUhMAAAAlAAAADQAAAA0AAAAAkAAAAEgAAACQAAAASAAAAAAAAAAAAAAAAA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DzLgAAsRQAAPMuAAAFFgAAAAAAACYAAAAIAAAA//////////8="/>
                </a:ext>
              </a:extLst>
            </p:cNvCxnSpPr>
            <p:nvPr/>
          </p:nvCxnSpPr>
          <p:spPr>
            <a:xfrm>
              <a:off x="7524115" y="3471545"/>
              <a:ext cx="21590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14" name="Straight Arrow Connector 71"/>
            <p:cNvCxnSpPr>
              <a:extLst>
                <a:ext uri="smNativeData">
                  <pr:smNativeData xmlns:pr="smNativeData" val="SMDATA_13_mp7VUhMAAAAlAAAADQAAAA0AAAAAkAAAAEgAAACQAAAASAAAAAAAAAAAAAAAAA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DaLgAA5BoAANouAAA4HAAAAAAAACYAAAAIAAAA//////////8="/>
                </a:ext>
              </a:extLst>
            </p:cNvCxnSpPr>
            <p:nvPr/>
          </p:nvCxnSpPr>
          <p:spPr>
            <a:xfrm>
              <a:off x="7508240" y="4479290"/>
              <a:ext cx="21590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13" name="Straight Arrow Connector 72"/>
            <p:cNvCxnSpPr>
              <a:extLst>
                <a:ext uri="smNativeData">
                  <pr:smNativeData xmlns:pr="smNativeData" val="SMDATA_13_mp7VUhMAAAAlAAAADQAAAA0AAAAAkAAAAEgAAACQAAAASAAAAAAAAAAAAAAAAA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DzLgAAGCEAAPMuAABsIgAAAAAAACYAAAAIAAAA//////////8="/>
                </a:ext>
              </a:extLst>
            </p:cNvCxnSpPr>
            <p:nvPr/>
          </p:nvCxnSpPr>
          <p:spPr>
            <a:xfrm>
              <a:off x="7524115" y="5487670"/>
              <a:ext cx="21590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12" name="Straight Arrow Connector 73"/>
            <p:cNvCxnSpPr>
              <a:stCxn id="31" idx="2"/>
              <a:endCxn id="32" idx="6"/>
              <a:extLst>
                <a:ext uri="smNativeData">
                  <pr:smNativeData xmlns:pr="smNativeData" val="SMDATA_13_mp7VUhMAAAAlAAAADQAAAA0AAAAAkAAAAEgAAACQAAAASAAAAAAAAAAAAAAAAg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BYKQAAyCQAAIQsAADSJAAAAAAAACYAAAAIAAAA//////////8="/>
                </a:ext>
              </a:extLst>
            </p:cNvCxnSpPr>
            <p:nvPr/>
          </p:nvCxnSpPr>
          <p:spPr>
            <a:xfrm flipH="1">
              <a:off x="6975475" y="5724525"/>
              <a:ext cx="6350" cy="51562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11" name="Straight Arrow Connector 77"/>
            <p:cNvCxnSpPr>
              <a:endCxn id="33" idx="6"/>
              <a:extLst>
                <a:ext uri="smNativeData">
                  <pr:smNativeData xmlns:pr="smNativeData" val="SMDATA_13_mp7VUhMAAAAlAAAADQAAAA0AAAAAkAAAAEgAAACQAAAASAAAAAAAAAAAAAAAAg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DiIQAA0iQAAHgkAADcJAAAAAAAACYAAAAIAAAA//////////8="/>
                </a:ext>
              </a:extLst>
            </p:cNvCxnSpPr>
            <p:nvPr/>
          </p:nvCxnSpPr>
          <p:spPr>
            <a:xfrm flipH="1">
              <a:off x="5715000" y="5778500"/>
              <a:ext cx="6350" cy="42037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10" name="Straight Arrow Connector 79"/>
            <p:cNvCxnSpPr>
              <a:endCxn id="34" idx="6"/>
              <a:extLst>
                <a:ext uri="smNativeData">
                  <pr:smNativeData xmlns:pr="smNativeData" val="SMDATA_13_mp7VUhMAAAAlAAAADQAAAA0AAAAAkAAAAEgAAACQAAAASAAAAAAAAAAAAAAAAg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CM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AnGQAA0iQAAP0cAADmJAAAAAAAACYAAAAIAAAA//////////8="/>
                </a:ext>
              </a:extLst>
            </p:cNvCxnSpPr>
            <p:nvPr/>
          </p:nvCxnSpPr>
          <p:spPr>
            <a:xfrm flipH="1">
              <a:off x="4394200" y="5680075"/>
              <a:ext cx="12700" cy="62357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9" name="Straight Arrow Connector 81"/>
            <p:cNvCxnSpPr>
              <a:extLst>
                <a:ext uri="smNativeData">
                  <pr:smNativeData xmlns:pr="smNativeData" val="SMDATA_13_mp7VUhMAAAAlAAAADQAAAA0AAAAAkAAAAEgAAACQAAAASAAAAAAAAAAAAAAAAg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MAAw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AbEQAAviQAAEcUAADIJAAAAAAAACYAAAAIAAAA//////////8="/>
                </a:ext>
              </a:extLst>
            </p:cNvCxnSpPr>
            <p:nvPr/>
          </p:nvCxnSpPr>
          <p:spPr>
            <a:xfrm flipH="1">
              <a:off x="3035300" y="5718175"/>
              <a:ext cx="6350" cy="51562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8" name="Straight Arrow Connector 82"/>
            <p:cNvCxnSpPr>
              <a:endCxn id="36" idx="6"/>
              <a:extLst>
                <a:ext uri="smNativeData">
                  <pr:smNativeData xmlns:pr="smNativeData" val="SMDATA_13_mp7VUhMAAAAlAAAADQAAAA0AAAAAkAAAAEgAAACQAAAASAAAAAAAAAAAAAAAAg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Bo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ClCQAA0iQAADwMAADwJAAAAAAAACYAAAAIAAAA//////////8="/>
                </a:ext>
              </a:extLst>
            </p:cNvCxnSpPr>
            <p:nvPr/>
          </p:nvCxnSpPr>
          <p:spPr>
            <a:xfrm flipH="1">
              <a:off x="1768475" y="5784850"/>
              <a:ext cx="19050" cy="421005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7" name="Straight Arrow Connector 84"/>
            <p:cNvCxnSpPr>
              <a:stCxn id="36" idx="0"/>
              <a:endCxn id="27" idx="4"/>
              <a:extLst>
                <a:ext uri="smNativeData">
                  <pr:smNativeData xmlns:pr="smNativeData" val="SMDATA_13_mp7VUhMAAAAlAAAADQAAAA0AAAAAkAAAAEgAAACQAAAASAAAAAAAAAAAAAAAAg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H8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A2BwAAGCEAADYHAABiIgAAAAAAACYAAAAIAAAA//////////8="/>
                </a:ext>
              </a:extLst>
            </p:cNvCxnSpPr>
            <p:nvPr/>
          </p:nvCxnSpPr>
          <p:spPr>
            <a:xfrm>
              <a:off x="1067435" y="5484495"/>
              <a:ext cx="20955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6" name="Straight Arrow Connector 87"/>
            <p:cNvCxnSpPr>
              <a:extLst>
                <a:ext uri="smNativeData">
                  <pr:smNativeData xmlns:pr="smNativeData" val="SMDATA_13_mp7VUhMAAAAlAAAADQAAAA0AAAAAkAAAAEgAAACQAAAASAAAAAAAAAAAAAAAAg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JE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A2BwAA7xoAADYHAAA4HAAAAAAAACYAAAAIAAAA//////////8="/>
                </a:ext>
              </a:extLst>
            </p:cNvCxnSpPr>
            <p:nvPr/>
          </p:nvCxnSpPr>
          <p:spPr>
            <a:xfrm>
              <a:off x="1068070" y="4482465"/>
              <a:ext cx="208915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5" name="Straight Arrow Connector 88"/>
            <p:cNvCxnSpPr>
              <a:extLst>
                <a:ext uri="smNativeData">
                  <pr:smNativeData xmlns:pr="smNativeData" val="SMDATA_13_mp7VUhMAAAAlAAAADQAAAA0AAAAAkAAAAEgAAACQAAAASAAAAAAAAAAAAAAAAg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dc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A2BwAAuxQAADYHAAAFFgAAAAAAACYAAAAIAAAA//////////8="/>
                </a:ext>
              </a:extLst>
            </p:cNvCxnSpPr>
            <p:nvPr/>
          </p:nvCxnSpPr>
          <p:spPr>
            <a:xfrm>
              <a:off x="1067435" y="3474720"/>
              <a:ext cx="20955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4" name="Straight Arrow Connector 89"/>
            <p:cNvCxnSpPr>
              <a:extLst>
                <a:ext uri="smNativeData">
                  <pr:smNativeData xmlns:pr="smNativeData" val="SMDATA_13_mp7VUhMAAAAlAAAADQAAAA0AAAAAkAAAAEgAAACQAAAASAAAAAAAAAAAAAAAAg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Yo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AnBwAAgg4AACcHAADMDwAAAAAAACYAAAAIAAAA//////////8="/>
                </a:ext>
              </a:extLst>
            </p:cNvCxnSpPr>
            <p:nvPr/>
          </p:nvCxnSpPr>
          <p:spPr>
            <a:xfrm>
              <a:off x="1057910" y="2463165"/>
              <a:ext cx="20955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3" name="Straight Arrow Connector 90"/>
            <p:cNvCxnSpPr>
              <a:extLst>
                <a:ext uri="smNativeData">
                  <pr:smNativeData xmlns:pr="smNativeData" val="SMDATA_13_mp7VUhMAAAAlAAAADQAAAA0AAAAAkAAAAEgAAACQAAAASAAAAAAAAAAAAAAAAg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GQ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A2BwAAQAgAADYHAACKCQAAAAAAACYAAAAIAAAA//////////8="/>
                </a:ext>
              </a:extLst>
            </p:cNvCxnSpPr>
            <p:nvPr/>
          </p:nvCxnSpPr>
          <p:spPr>
            <a:xfrm>
              <a:off x="1067435" y="1445895"/>
              <a:ext cx="20955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</p:grpSp>
      <p:sp>
        <p:nvSpPr>
          <p:cNvPr id="46" name="Text Box 17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fwB/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PDQAAPgoAAEcQAADyHwAAECAAACYAAAAIAAAA//////////8="/>
              </a:ext>
            </a:extLst>
          </p:cNvSpPr>
          <p:nvPr/>
        </p:nvSpPr>
        <p:spPr>
          <a:xfrm rot="16200000">
            <a:off x="620395" y="3167380"/>
            <a:ext cx="3528060" cy="5232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defRPr lang="en-us"/>
            </a:pPr>
            <a:r>
              <a:rPr lang="en-gb" sz="2800" b="1"/>
              <a:t>Surds Treasure Hunt</a:t>
            </a:r>
            <a:endParaRPr lang="en-gb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>
            <a:extLst>
              <a:ext uri="smNativeData">
                <pr:smNativeData xmlns:pr="smNativeData" val="SMDATA_7_mp7VUhMAAAAlAAAAAQAAAA8BAAAAkAAAAEgAAACQAAAASAAAAAAAAAAAAAAAAAAAABcAAAAUAAAAAAAAAAAAAAD/fwAA/38AAAAAAAAJAAAABAAAAH4qAAAMAAAAEAAAAAAAAAAAAAAAAAAAAAAAAAAfAAAAVAAAAAAAAAAAAAAAAAAAAAAAAAAAAAAAAAAAAAAAAAAAAAAAAAAAAAAAAAAAAAAAAAAAAAAAAAAAAAAAAAAAAAAAAAAAAAAAAAAAAAAAAAAAAAAAAAAAACEAAAAYAAAAFAAAAAAAAAAAAAAAQDgAACMoAAAQAAAAJgAAAAgAAAD/////AAAAAA=="/>
              </a:ext>
            </a:extLst>
          </p:cNvGrpSpPr>
          <p:nvPr/>
        </p:nvGrpSpPr>
        <p:grpSpPr>
          <a:xfrm>
            <a:off x="0" y="0"/>
            <a:ext cx="9144000" cy="6524625"/>
            <a:chOff x="0" y="0"/>
            <a:chExt cx="9144000" cy="6524625"/>
          </a:xfrm>
        </p:grpSpPr>
        <p:sp>
          <p:nvSpPr>
            <p:cNvPr id="45" name="AutoShape 15"/>
            <p:cNvSpPr>
              <a:extLst>
                <a:ext uri="smNativeData">
                  <pr:smNativeData xmlns:pr="smNativeData" val="SMDATA_13_mp7VUhMAAAAlAAAAZQAAAA0AAAAAkAAAAEgAAACQAAAASAAAAAAAAAABAAAAAAAAAAEAAABQAAAAhbacS3FV1T8AAAAAAADwv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laAAAAAgAAABQAAAAy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AQAADQIAANE1AAAjKAAAACAAACYAAAAIAAAA//////////8="/>
                </a:ext>
              </a:extLst>
            </p:cNvSpPr>
            <p:nvPr/>
          </p:nvSpPr>
          <p:spPr>
            <a:xfrm>
              <a:off x="250825" y="333375"/>
              <a:ext cx="8497570" cy="6191250"/>
            </a:xfrm>
            <a:prstGeom prst="roundRect">
              <a:avLst>
                <a:gd name="adj" fmla="val 16667"/>
              </a:avLst>
            </a:prstGeom>
            <a:noFill/>
            <a:ln w="57150" cap="flat" cmpd="thickThin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</a:p>
          </p:txBody>
        </p:sp>
        <p:sp>
          <p:nvSpPr>
            <p:cNvPr id="44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DGBAAAagMAAKUJAABKCAAAACAAACYAAAAIAAAA//////////8="/>
                </a:ext>
              </a:extLst>
            </p:cNvSpPr>
            <p:nvPr/>
          </p:nvSpPr>
          <p:spPr>
            <a:xfrm>
              <a:off x="775970" y="554990"/>
              <a:ext cx="791845" cy="79248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r>
                <a:rPr lang="en-gb" sz="3200">
                  <a:latin typeface="Comic Sans MS" pitchFamily="1" charset="0"/>
                  <a:ea typeface="Calibri" pitchFamily="2" charset="0"/>
                  <a:cs typeface="Arial" pitchFamily="1" charset="0"/>
                </a:rPr>
                <a:t>1</a:t>
              </a:r>
              <a:endParaRPr lang="en-gb" sz="3200">
                <a:latin typeface="Comic Sans MS" pitchFamily="1" charset="0"/>
                <a:ea typeface="Calibri" pitchFamily="2" charset="0"/>
                <a:cs typeface="Arial" pitchFamily="1" charset="0"/>
              </a:endParaRPr>
            </a:p>
          </p:txBody>
        </p:sp>
        <p:sp>
          <p:nvSpPr>
            <p:cNvPr id="43" name="Rectangle 2"/>
            <p:cNvSpPr>
              <a:extLst>
                <a:ext uri="smNativeData">
                  <pr:smNativeData xmlns:pr="smNativeData" val="SMDATA_13_mp7VUhMAAAAlAAAAZAAAAE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EA4AAAAAAAAACAAACYAAAAIAAAA//////////8="/>
                </a:ext>
              </a:extLst>
            </p:cNvSpPr>
            <p:nvPr/>
          </p:nvSpPr>
          <p:spPr>
            <a:xfrm>
              <a:off x="0" y="0"/>
              <a:ext cx="9144000" cy="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42" name="Rectangle 4"/>
            <p:cNvSpPr>
              <a:extLst>
                <a:ext uri="smNativeData">
                  <pr:smNativeData xmlns:pr="smNativeData" val="SMDATA_13_mp7VUhMAAAAlAAAAZAAAAE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EA4AAAAAAAAACAAACYAAAAIAAAA//////////8="/>
                </a:ext>
              </a:extLst>
            </p:cNvSpPr>
            <p:nvPr/>
          </p:nvSpPr>
          <p:spPr>
            <a:xfrm>
              <a:off x="0" y="0"/>
              <a:ext cx="9144000" cy="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41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A8DAAAYAMAABsRAABACAAAACAAACYAAAAIAAAA//////////8="/>
                </a:ext>
              </a:extLst>
            </p:cNvSpPr>
            <p:nvPr/>
          </p:nvSpPr>
          <p:spPr>
            <a:xfrm>
              <a:off x="1988820" y="548640"/>
              <a:ext cx="791845" cy="79248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r>
                <a:rPr lang="en-gb" sz="3200">
                  <a:latin typeface="Comic Sans MS" pitchFamily="1" charset="0"/>
                  <a:ea typeface="Calibri" pitchFamily="2" charset="0"/>
                  <a:cs typeface="Arial" pitchFamily="1" charset="0"/>
                </a:rPr>
                <a:t>11</a:t>
              </a:r>
              <a:endParaRPr lang="en-gb" sz="3200">
                <a:latin typeface="Comic Sans MS" pitchFamily="1" charset="0"/>
                <a:ea typeface="Calibri" pitchFamily="2" charset="0"/>
                <a:cs typeface="Arial" pitchFamily="1" charset="0"/>
              </a:endParaRPr>
            </a:p>
          </p:txBody>
        </p:sp>
        <p:sp>
          <p:nvSpPr>
            <p:cNvPr id="40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BHFAAAagMAACcZAABKCAAAACAAACYAAAAIAAAA//////////8="/>
                </a:ext>
              </a:extLst>
            </p:cNvSpPr>
            <p:nvPr/>
          </p:nvSpPr>
          <p:spPr>
            <a:xfrm>
              <a:off x="3296285" y="554990"/>
              <a:ext cx="792480" cy="79248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r>
                <a:rPr lang="en-gb" sz="3200">
                  <a:latin typeface="Comic Sans MS" pitchFamily="1" charset="0"/>
                  <a:ea typeface="Calibri" pitchFamily="2" charset="0"/>
                  <a:cs typeface="Arial" pitchFamily="1" charset="0"/>
                </a:rPr>
                <a:t>17</a:t>
              </a:r>
              <a:endParaRPr lang="en-gb" sz="3200">
                <a:latin typeface="Comic Sans MS" pitchFamily="1" charset="0"/>
                <a:ea typeface="Calibri" pitchFamily="2" charset="0"/>
                <a:cs typeface="Arial" pitchFamily="1" charset="0"/>
              </a:endParaRPr>
            </a:p>
          </p:txBody>
        </p:sp>
        <p:sp>
          <p:nvSpPr>
            <p:cNvPr id="39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ACHQAAagMAAOIhAABKCAAAACAAACYAAAAIAAAA//////////8="/>
                </a:ext>
              </a:extLst>
            </p:cNvSpPr>
            <p:nvPr/>
          </p:nvSpPr>
          <p:spPr>
            <a:xfrm>
              <a:off x="4715510" y="554990"/>
              <a:ext cx="792480" cy="79248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r>
                <a:rPr lang="en-gb" sz="3200">
                  <a:latin typeface="Comic Sans MS" pitchFamily="1" charset="0"/>
                  <a:ea typeface="Calibri" pitchFamily="2" charset="0"/>
                  <a:cs typeface="Arial" pitchFamily="1" charset="0"/>
                </a:rPr>
                <a:t>9</a:t>
              </a:r>
              <a:endParaRPr lang="en-gb" sz="3200">
                <a:latin typeface="Comic Sans MS" pitchFamily="1" charset="0"/>
                <a:ea typeface="Calibri" pitchFamily="2" charset="0"/>
                <a:cs typeface="Arial" pitchFamily="1" charset="0"/>
              </a:endParaRPr>
            </a:p>
          </p:txBody>
        </p:sp>
        <p:sp>
          <p:nvSpPr>
            <p:cNvPr id="38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HIvPjw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B4JAAAYAMAAFgpAABACAAAACAAACYAAAAIAAAA//////////8="/>
                </a:ext>
              </a:extLst>
            </p:cNvSpPr>
            <p:nvPr/>
          </p:nvSpPr>
          <p:spPr>
            <a:xfrm>
              <a:off x="5928360" y="548640"/>
              <a:ext cx="792480" cy="79248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r>
                <a:rPr lang="en-gb" sz="3200">
                  <a:latin typeface="Comic Sans MS" pitchFamily="1" charset="0"/>
                  <a:ea typeface="Calibri" pitchFamily="2" charset="0"/>
                  <a:cs typeface="Arial" pitchFamily="1" charset="0"/>
                </a:rPr>
                <a:t>16</a:t>
              </a:r>
              <a:endParaRPr lang="en-gb" sz="3200">
                <a:latin typeface="Comic Sans MS" pitchFamily="1" charset="0"/>
                <a:ea typeface="Calibri" pitchFamily="2" charset="0"/>
                <a:cs typeface="Arial" pitchFamily="1" charset="0"/>
              </a:endParaRPr>
            </a:p>
          </p:txBody>
        </p:sp>
        <p:sp>
          <p:nvSpPr>
            <p:cNvPr id="37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DkiLz4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CELAAAagMAAGMxAABKCAAAACAAACYAAAAIAAAA//////////8="/>
                </a:ext>
              </a:extLst>
            </p:cNvSpPr>
            <p:nvPr/>
          </p:nvSpPr>
          <p:spPr>
            <a:xfrm>
              <a:off x="7236460" y="554990"/>
              <a:ext cx="791845" cy="79248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r>
                <a:rPr lang="en-gb" sz="3200">
                  <a:latin typeface="Comic Sans MS" pitchFamily="1" charset="0"/>
                  <a:ea typeface="Calibri" pitchFamily="2" charset="0"/>
                  <a:cs typeface="Arial" pitchFamily="1" charset="0"/>
                </a:rPr>
                <a:t>5</a:t>
              </a:r>
              <a:endParaRPr lang="en-gb" sz="3200">
                <a:latin typeface="Comic Sans MS" pitchFamily="1" charset="0"/>
                <a:ea typeface="Calibri" pitchFamily="2" charset="0"/>
                <a:cs typeface="Arial" pitchFamily="1" charset="0"/>
              </a:endParaRPr>
            </a:p>
          </p:txBody>
        </p:sp>
        <p:sp>
          <p:nvSpPr>
            <p:cNvPr id="36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CIzNCI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DGBAAAYiIAAKUJAABBJwAAACAAACYAAAAIAAAA//////////8="/>
                </a:ext>
              </a:extLst>
            </p:cNvSpPr>
            <p:nvPr/>
          </p:nvSpPr>
          <p:spPr>
            <a:xfrm>
              <a:off x="775970" y="5589270"/>
              <a:ext cx="791845" cy="791845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r>
                <a:rPr lang="en-gb" sz="3200">
                  <a:latin typeface="Comic Sans MS" pitchFamily="1" charset="0"/>
                  <a:ea typeface="Calibri" pitchFamily="2" charset="0"/>
                  <a:cs typeface="Arial" pitchFamily="1" charset="0"/>
                </a:rPr>
                <a:t>13</a:t>
              </a:r>
              <a:endParaRPr lang="en-gb" sz="3200">
                <a:latin typeface="Comic Sans MS" pitchFamily="1" charset="0"/>
                <a:ea typeface="Calibri" pitchFamily="2" charset="0"/>
                <a:cs typeface="Arial" pitchFamily="1" charset="0"/>
              </a:endParaRPr>
            </a:p>
          </p:txBody>
        </p:sp>
        <p:sp>
          <p:nvSpPr>
            <p:cNvPr id="35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Dk1NiI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A8DAAAWCIAABsRAAA3JwAAACAAACYAAAAIAAAA//////////8="/>
                </a:ext>
              </a:extLst>
            </p:cNvSpPr>
            <p:nvPr/>
          </p:nvSpPr>
          <p:spPr>
            <a:xfrm>
              <a:off x="1988820" y="5582920"/>
              <a:ext cx="791845" cy="791845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r>
                <a:rPr lang="en-gb" sz="3200">
                  <a:latin typeface="Comic Sans MS" pitchFamily="1" charset="0"/>
                  <a:ea typeface="Calibri" pitchFamily="2" charset="0"/>
                  <a:cs typeface="Arial" pitchFamily="1" charset="0"/>
                </a:rPr>
                <a:t>3</a:t>
              </a:r>
              <a:endParaRPr lang="en-gb" sz="3200">
                <a:latin typeface="Comic Sans MS" pitchFamily="1" charset="0"/>
                <a:ea typeface="Calibri" pitchFamily="2" charset="0"/>
                <a:cs typeface="Arial" pitchFamily="1" charset="0"/>
              </a:endParaRPr>
            </a:p>
          </p:txBody>
        </p:sp>
        <p:sp>
          <p:nvSpPr>
            <p:cNvPr id="34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Gxhbmc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BHFAAAYiIAACcZAABBJwAAACAAACYAAAAIAAAA//////////8="/>
                </a:ext>
              </a:extLst>
            </p:cNvSpPr>
            <p:nvPr/>
          </p:nvSpPr>
          <p:spPr>
            <a:xfrm>
              <a:off x="3296285" y="5589270"/>
              <a:ext cx="792480" cy="791845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r>
                <a:rPr lang="en-gb" sz="3200">
                  <a:latin typeface="Comic Sans MS" pitchFamily="1" charset="0"/>
                  <a:ea typeface="Calibri" pitchFamily="2" charset="0"/>
                  <a:cs typeface="Arial" pitchFamily="1" charset="0"/>
                </a:rPr>
                <a:t>8</a:t>
              </a:r>
              <a:endParaRPr lang="en-gb" sz="3200">
                <a:latin typeface="Comic Sans MS" pitchFamily="1" charset="0"/>
                <a:ea typeface="Calibri" pitchFamily="2" charset="0"/>
                <a:cs typeface="Arial" pitchFamily="1" charset="0"/>
              </a:endParaRPr>
            </a:p>
          </p:txBody>
        </p:sp>
        <p:sp>
          <p:nvSpPr>
            <p:cNvPr id="33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ACHQAAYiIAAOIhAABBJwAAACAAACYAAAAIAAAA//////////8="/>
                </a:ext>
              </a:extLst>
            </p:cNvSpPr>
            <p:nvPr/>
          </p:nvSpPr>
          <p:spPr>
            <a:xfrm>
              <a:off x="4715510" y="5589270"/>
              <a:ext cx="792480" cy="791845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r>
                <a:rPr lang="en-gb" sz="3200">
                  <a:latin typeface="Comic Sans MS" pitchFamily="1" charset="0"/>
                  <a:ea typeface="Calibri" pitchFamily="2" charset="0"/>
                  <a:cs typeface="Arial" pitchFamily="1" charset="0"/>
                </a:rPr>
                <a:t>14</a:t>
              </a:r>
              <a:endParaRPr lang="en-gb" sz="3200">
                <a:latin typeface="Comic Sans MS" pitchFamily="1" charset="0"/>
                <a:ea typeface="Calibri" pitchFamily="2" charset="0"/>
                <a:cs typeface="Arial" pitchFamily="1" charset="0"/>
              </a:endParaRPr>
            </a:p>
          </p:txBody>
        </p:sp>
        <p:sp>
          <p:nvSpPr>
            <p:cNvPr id="32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B4JAAAWCIAAFgpAAA3JwAAACAAACYAAAAIAAAA//////////8="/>
                </a:ext>
              </a:extLst>
            </p:cNvSpPr>
            <p:nvPr/>
          </p:nvSpPr>
          <p:spPr>
            <a:xfrm>
              <a:off x="5928360" y="5582920"/>
              <a:ext cx="792480" cy="791845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r>
                <a:rPr lang="en-gb" sz="3200">
                  <a:latin typeface="Comic Sans MS" pitchFamily="1" charset="0"/>
                  <a:ea typeface="Calibri" pitchFamily="2" charset="0"/>
                  <a:cs typeface="Arial" pitchFamily="1" charset="0"/>
                </a:rPr>
                <a:t>2</a:t>
              </a:r>
              <a:endParaRPr lang="en-gb" sz="3200">
                <a:latin typeface="Comic Sans MS" pitchFamily="1" charset="0"/>
                <a:ea typeface="Calibri" pitchFamily="2" charset="0"/>
                <a:cs typeface="Arial" pitchFamily="1" charset="0"/>
              </a:endParaRPr>
            </a:p>
          </p:txBody>
        </p:sp>
        <p:sp>
          <p:nvSpPr>
            <p:cNvPr id="31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CELAAAYiIAAGMxAABBJwAAACAAACYAAAAIAAAA//////////8="/>
                </a:ext>
              </a:extLst>
            </p:cNvSpPr>
            <p:nvPr/>
          </p:nvSpPr>
          <p:spPr>
            <a:xfrm>
              <a:off x="7236460" y="5589270"/>
              <a:ext cx="791845" cy="791845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r>
                <a:rPr lang="en-gb" sz="3200">
                  <a:latin typeface="Comic Sans MS" pitchFamily="1" charset="0"/>
                  <a:ea typeface="Calibri" pitchFamily="2" charset="0"/>
                  <a:cs typeface="Arial" pitchFamily="1" charset="0"/>
                </a:rPr>
                <a:t>6</a:t>
              </a:r>
              <a:endParaRPr lang="en-gb" sz="3200">
                <a:latin typeface="Comic Sans MS" pitchFamily="1" charset="0"/>
                <a:ea typeface="Calibri" pitchFamily="2" charset="0"/>
                <a:cs typeface="Arial" pitchFamily="1" charset="0"/>
              </a:endParaRPr>
            </a:p>
          </p:txBody>
        </p:sp>
        <p:sp>
          <p:nvSpPr>
            <p:cNvPr id="30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DGBAAAngkAAKUJAAB9DgAAACAAACYAAAAIAAAA//////////8="/>
                </a:ext>
              </a:extLst>
            </p:cNvSpPr>
            <p:nvPr/>
          </p:nvSpPr>
          <p:spPr>
            <a:xfrm>
              <a:off x="775970" y="1563370"/>
              <a:ext cx="791845" cy="791845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r>
                <a:rPr lang="en-gb" sz="3200">
                  <a:latin typeface="Comic Sans MS" pitchFamily="1" charset="0"/>
                  <a:ea typeface="Calibri" pitchFamily="2" charset="0"/>
                  <a:cs typeface="Arial" pitchFamily="1" charset="0"/>
                </a:rPr>
                <a:t>18</a:t>
              </a:r>
              <a:endParaRPr lang="en-gb" sz="3200">
                <a:latin typeface="Comic Sans MS" pitchFamily="1" charset="0"/>
                <a:ea typeface="Calibri" pitchFamily="2" charset="0"/>
                <a:cs typeface="Arial" pitchFamily="1" charset="0"/>
              </a:endParaRPr>
            </a:p>
          </p:txBody>
        </p:sp>
        <p:sp>
          <p:nvSpPr>
            <p:cNvPr id="29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DGBAAA0Q8AAKUJAACxFAAAACAAACYAAAAIAAAA//////////8="/>
                </a:ext>
              </a:extLst>
            </p:cNvSpPr>
            <p:nvPr/>
          </p:nvSpPr>
          <p:spPr>
            <a:xfrm>
              <a:off x="775970" y="2571115"/>
              <a:ext cx="791845" cy="79248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r>
                <a:rPr lang="en-gb" sz="3200">
                  <a:latin typeface="Comic Sans MS" pitchFamily="1" charset="0"/>
                  <a:ea typeface="Calibri" pitchFamily="2" charset="0"/>
                  <a:cs typeface="Arial" pitchFamily="1" charset="0"/>
                </a:rPr>
                <a:t>15</a:t>
              </a:r>
              <a:endParaRPr lang="en-gb" sz="3200">
                <a:latin typeface="Comic Sans MS" pitchFamily="1" charset="0"/>
                <a:ea typeface="Calibri" pitchFamily="2" charset="0"/>
                <a:cs typeface="Arial" pitchFamily="1" charset="0"/>
              </a:endParaRPr>
            </a:p>
          </p:txBody>
        </p:sp>
        <p:sp>
          <p:nvSpPr>
            <p:cNvPr id="28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DGBAAABRYAAKUJAADkGgAAACAAACYAAAAIAAAA//////////8="/>
                </a:ext>
              </a:extLst>
            </p:cNvSpPr>
            <p:nvPr/>
          </p:nvSpPr>
          <p:spPr>
            <a:xfrm>
              <a:off x="775970" y="3579495"/>
              <a:ext cx="791845" cy="791845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r>
                <a:rPr lang="en-gb" sz="3200">
                  <a:latin typeface="Comic Sans MS" pitchFamily="1" charset="0"/>
                  <a:ea typeface="Calibri" pitchFamily="2" charset="0"/>
                  <a:cs typeface="Arial" pitchFamily="1" charset="0"/>
                </a:rPr>
                <a:t>10</a:t>
              </a:r>
              <a:endParaRPr lang="en-gb" sz="3200">
                <a:latin typeface="Comic Sans MS" pitchFamily="1" charset="0"/>
                <a:ea typeface="Calibri" pitchFamily="2" charset="0"/>
                <a:cs typeface="Arial" pitchFamily="1" charset="0"/>
              </a:endParaRPr>
            </a:p>
          </p:txBody>
        </p:sp>
        <p:sp>
          <p:nvSpPr>
            <p:cNvPr id="27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DGBAAAOBwAAKUJAAAYIQAAACAAACYAAAAIAAAA//////////8="/>
                </a:ext>
              </a:extLst>
            </p:cNvSpPr>
            <p:nvPr/>
          </p:nvSpPr>
          <p:spPr>
            <a:xfrm>
              <a:off x="775970" y="4587240"/>
              <a:ext cx="791845" cy="79248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r>
                <a:rPr lang="en-gb" sz="3200">
                  <a:latin typeface="Comic Sans MS" pitchFamily="1" charset="0"/>
                  <a:ea typeface="Calibri" pitchFamily="2" charset="0"/>
                  <a:cs typeface="Arial" pitchFamily="1" charset="0"/>
                </a:rPr>
                <a:t>20</a:t>
              </a:r>
              <a:endParaRPr lang="en-gb" sz="3200">
                <a:latin typeface="Comic Sans MS" pitchFamily="1" charset="0"/>
                <a:ea typeface="Calibri" pitchFamily="2" charset="0"/>
                <a:cs typeface="Arial" pitchFamily="1" charset="0"/>
              </a:endParaRPr>
            </a:p>
          </p:txBody>
        </p:sp>
        <p:sp>
          <p:nvSpPr>
            <p:cNvPr id="26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CELAAAngkAAGMxAAB9DgAAACAAACYAAAAIAAAA//////////8="/>
                </a:ext>
              </a:extLst>
            </p:cNvSpPr>
            <p:nvPr/>
          </p:nvSpPr>
          <p:spPr>
            <a:xfrm>
              <a:off x="7236460" y="1563370"/>
              <a:ext cx="791845" cy="791845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r>
                <a:rPr lang="en-gb" sz="3200">
                  <a:latin typeface="Comic Sans MS" pitchFamily="1" charset="0"/>
                  <a:ea typeface="Calibri" pitchFamily="2" charset="0"/>
                  <a:cs typeface="Arial" pitchFamily="1" charset="0"/>
                </a:rPr>
                <a:t>4</a:t>
              </a:r>
              <a:endParaRPr lang="en-gb" sz="3200">
                <a:latin typeface="Comic Sans MS" pitchFamily="1" charset="0"/>
                <a:ea typeface="Calibri" pitchFamily="2" charset="0"/>
                <a:cs typeface="Arial" pitchFamily="1" charset="0"/>
              </a:endParaRPr>
            </a:p>
          </p:txBody>
        </p:sp>
        <p:sp>
          <p:nvSpPr>
            <p:cNvPr id="25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CELAAA0Q8AAGMxAACxFAAAACAAACYAAAAIAAAA//////////8="/>
                </a:ext>
              </a:extLst>
            </p:cNvSpPr>
            <p:nvPr/>
          </p:nvSpPr>
          <p:spPr>
            <a:xfrm>
              <a:off x="7236460" y="2571115"/>
              <a:ext cx="791845" cy="79248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r>
                <a:rPr lang="en-gb" sz="3200">
                  <a:latin typeface="Comic Sans MS" pitchFamily="1" charset="0"/>
                  <a:ea typeface="Calibri" pitchFamily="2" charset="0"/>
                  <a:cs typeface="Arial" pitchFamily="1" charset="0"/>
                </a:rPr>
                <a:t>12</a:t>
              </a:r>
              <a:endParaRPr lang="en-gb" sz="3200">
                <a:latin typeface="Comic Sans MS" pitchFamily="1" charset="0"/>
                <a:ea typeface="Calibri" pitchFamily="2" charset="0"/>
                <a:cs typeface="Arial" pitchFamily="1" charset="0"/>
              </a:endParaRPr>
            </a:p>
          </p:txBody>
        </p:sp>
        <p:sp>
          <p:nvSpPr>
            <p:cNvPr id="24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CELAAABRYAAGMxAADkGgAAACAAACYAAAAIAAAA//////////8="/>
                </a:ext>
              </a:extLst>
            </p:cNvSpPr>
            <p:nvPr/>
          </p:nvSpPr>
          <p:spPr>
            <a:xfrm>
              <a:off x="7236460" y="3579495"/>
              <a:ext cx="791845" cy="791845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r>
                <a:rPr lang="en-gb" sz="3200">
                  <a:latin typeface="Comic Sans MS" pitchFamily="1" charset="0"/>
                  <a:ea typeface="Calibri" pitchFamily="2" charset="0"/>
                  <a:cs typeface="Arial" pitchFamily="1" charset="0"/>
                </a:rPr>
                <a:t>7</a:t>
              </a:r>
              <a:endParaRPr lang="en-gb" sz="3200">
                <a:latin typeface="Comic Sans MS" pitchFamily="1" charset="0"/>
                <a:ea typeface="Calibri" pitchFamily="2" charset="0"/>
                <a:cs typeface="Arial" pitchFamily="1" charset="0"/>
              </a:endParaRPr>
            </a:p>
          </p:txBody>
        </p:sp>
        <p:sp>
          <p:nvSpPr>
            <p:cNvPr id="23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P6GNwwo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/oY3BX9/fwAAAAADzMzMAMDA/wB/f38AAAAAAAAAAAAAAAAAAAAAAAAAAAAhAAAAGAAAABQAAACELAAAOBwAAGMxAAAYIQAAACAAACYAAAAIAAAA//////////8="/>
                </a:ext>
              </a:extLst>
            </p:cNvSpPr>
            <p:nvPr/>
          </p:nvSpPr>
          <p:spPr>
            <a:xfrm>
              <a:off x="7236460" y="4587240"/>
              <a:ext cx="791845" cy="79248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chemeClr val="accent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defRPr lang="en-us">
                  <a:solidFill>
                    <a:srgbClr val="000000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  <a:r>
                <a:rPr lang="en-gb" sz="3200">
                  <a:latin typeface="Comic Sans MS" pitchFamily="1" charset="0"/>
                  <a:ea typeface="Calibri" pitchFamily="2" charset="0"/>
                  <a:cs typeface="Arial" pitchFamily="1" charset="0"/>
                </a:rPr>
                <a:t>19</a:t>
              </a:r>
              <a:endParaRPr lang="en-gb" sz="3200">
                <a:latin typeface="Comic Sans MS" pitchFamily="1" charset="0"/>
                <a:ea typeface="Calibri" pitchFamily="2" charset="0"/>
                <a:cs typeface="Arial" pitchFamily="1" charset="0"/>
              </a:endParaRPr>
            </a:p>
          </p:txBody>
        </p:sp>
        <p:cxnSp>
          <p:nvCxnSpPr>
            <p:cNvPr id="22" name="Straight Arrow Connector 4"/>
            <p:cNvCxnSpPr>
              <a:stCxn id="44" idx="6"/>
              <a:endCxn id="41" idx="2"/>
              <a:extLst>
                <a:ext uri="smNativeData">
                  <pr:smNativeData xmlns:pr="smNativeData" val="SMDATA_13_mp7VUhMAAAAlAAAADQAAAA0AAAAAkAAAAEgAAACQAAAASAAAAAAAAAAAAAAAAg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ClCQAA0AUAADwMAADaBQAAAAAAACYAAAAIAAAA//////////8="/>
                </a:ext>
              </a:extLst>
            </p:cNvCxnSpPr>
            <p:nvPr/>
          </p:nvCxnSpPr>
          <p:spPr>
            <a:xfrm>
              <a:off x="1774825" y="737870"/>
              <a:ext cx="6350" cy="421005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21" name="Straight Arrow Connector 59"/>
            <p:cNvCxnSpPr>
              <a:endCxn id="40" idx="2"/>
              <a:extLst>
                <a:ext uri="smNativeData">
                  <pr:smNativeData xmlns:pr="smNativeData" val="SMDATA_13_mp7VUhMAAAAlAAAADQAAAA0AAAAAkAAAAEgAAACQAAAASAAAAAAAAAAAAAAAAA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A1EQAA0AUAAEcUAADaBQAAAAAAACYAAAAIAAAA//////////8="/>
                </a:ext>
              </a:extLst>
            </p:cNvCxnSpPr>
            <p:nvPr/>
          </p:nvCxnSpPr>
          <p:spPr>
            <a:xfrm flipH="1">
              <a:off x="3043555" y="698500"/>
              <a:ext cx="6350" cy="49911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20" name="Straight Arrow Connector 61"/>
            <p:cNvCxnSpPr>
              <a:endCxn id="39" idx="2"/>
              <a:extLst>
                <a:ext uri="smNativeData">
                  <pr:smNativeData xmlns:pr="smNativeData" val="SMDATA_13_mp7VUhMAAAAlAAAADQAAAA0AAAAAkAAAAEgAAACQAAAASAAAAAAAAAAAAAAAAA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AnGQAA0AUAAAIdAADaBQAAAAAAACYAAAAIAAAA//////////8="/>
                </a:ext>
              </a:extLst>
            </p:cNvCxnSpPr>
            <p:nvPr/>
          </p:nvCxnSpPr>
          <p:spPr>
            <a:xfrm flipH="1">
              <a:off x="4398645" y="635000"/>
              <a:ext cx="6350" cy="626745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19" name="Straight Arrow Connector 63"/>
            <p:cNvCxnSpPr>
              <a:extLst>
                <a:ext uri="smNativeData">
                  <pr:smNativeData xmlns:pr="smNativeData" val="SMDATA_13_mp7VUhMAAAAlAAAADQAAAA0AAAAAkAAAAEgAAACQAAAASAAAAAAAAAAAAAAAAg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DiIQAA0AUAAHgkAADaBQAAAAAAACYAAAAIAAAA//////////8="/>
                </a:ext>
              </a:extLst>
            </p:cNvCxnSpPr>
            <p:nvPr/>
          </p:nvCxnSpPr>
          <p:spPr>
            <a:xfrm>
              <a:off x="5715000" y="737870"/>
              <a:ext cx="6350" cy="42037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18" name="Straight Arrow Connector 64"/>
            <p:cNvCxnSpPr>
              <a:endCxn id="37" idx="2"/>
              <a:extLst>
                <a:ext uri="smNativeData">
                  <pr:smNativeData xmlns:pr="smNativeData" val="SMDATA_13_mp7VUhMAAAAlAAAADQAAAA0AAAAAkAAAAEgAAACQAAAASAAAAAAAAAAAAAAAAA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BYKQAA0AUAAIQsAADaBQAAAAAAACYAAAAIAAAA//////////8="/>
                </a:ext>
              </a:extLst>
            </p:cNvCxnSpPr>
            <p:nvPr/>
          </p:nvCxnSpPr>
          <p:spPr>
            <a:xfrm flipH="1">
              <a:off x="6975475" y="690245"/>
              <a:ext cx="6350" cy="51562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17" name="Straight Arrow Connector 66"/>
            <p:cNvCxnSpPr>
              <a:stCxn id="37" idx="4"/>
              <a:endCxn id="26" idx="0"/>
              <a:extLst>
                <a:ext uri="smNativeData">
                  <pr:smNativeData xmlns:pr="smNativeData" val="SMDATA_13_mp7VUhMAAAAlAAAADQAAAA0AAAAAkAAAAEgAAACQAAAASAAAAAAAAAAAAAAAAA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DzLgAASggAAPMuAACeCQAAAAAAACYAAAAIAAAA//////////8="/>
                </a:ext>
              </a:extLst>
            </p:cNvCxnSpPr>
            <p:nvPr/>
          </p:nvCxnSpPr>
          <p:spPr>
            <a:xfrm>
              <a:off x="7524115" y="1455420"/>
              <a:ext cx="21590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16" name="Straight Arrow Connector 69"/>
            <p:cNvCxnSpPr>
              <a:extLst>
                <a:ext uri="smNativeData">
                  <pr:smNativeData xmlns:pr="smNativeData" val="SMDATA_13_mp7VUhMAAAAlAAAADQAAAA0AAAAAkAAAAEgAAACQAAAASAAAAAAAAAAAAAAAAA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DzLgAAfQ4AAPMuAADRDwAAAAAAACYAAAAIAAAA//////////8="/>
                </a:ext>
              </a:extLst>
            </p:cNvCxnSpPr>
            <p:nvPr/>
          </p:nvCxnSpPr>
          <p:spPr>
            <a:xfrm>
              <a:off x="7524115" y="2463165"/>
              <a:ext cx="21590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15" name="Straight Arrow Connector 70"/>
            <p:cNvCxnSpPr>
              <a:extLst>
                <a:ext uri="smNativeData">
                  <pr:smNativeData xmlns:pr="smNativeData" val="SMDATA_13_mp7VUhMAAAAlAAAADQAAAA0AAAAAkAAAAEgAAACQAAAASAAAAAAAAAAAAAAAAA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DzLgAAsRQAAPMuAAAFFgAAAAAAACYAAAAIAAAA//////////8="/>
                </a:ext>
              </a:extLst>
            </p:cNvCxnSpPr>
            <p:nvPr/>
          </p:nvCxnSpPr>
          <p:spPr>
            <a:xfrm>
              <a:off x="7524115" y="3471545"/>
              <a:ext cx="21590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14" name="Straight Arrow Connector 71"/>
            <p:cNvCxnSpPr>
              <a:extLst>
                <a:ext uri="smNativeData">
                  <pr:smNativeData xmlns:pr="smNativeData" val="SMDATA_13_mp7VUhMAAAAlAAAADQAAAA0AAAAAkAAAAEgAAACQAAAASAAAAAAAAAAAAAAAAA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DaLgAA5BoAANouAAA4HAAAAAAAACYAAAAIAAAA//////////8="/>
                </a:ext>
              </a:extLst>
            </p:cNvCxnSpPr>
            <p:nvPr/>
          </p:nvCxnSpPr>
          <p:spPr>
            <a:xfrm>
              <a:off x="7508240" y="4479290"/>
              <a:ext cx="21590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13" name="Straight Arrow Connector 72"/>
            <p:cNvCxnSpPr>
              <a:extLst>
                <a:ext uri="smNativeData">
                  <pr:smNativeData xmlns:pr="smNativeData" val="SMDATA_13_mp7VUhMAAAAlAAAADQAAAA0AAAAAkAAAAEgAAACQAAAASAAAAAAAAAAAAAAAAA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DzLgAAGCEAAPMuAABsIgAAAAAAACYAAAAIAAAA//////////8="/>
                </a:ext>
              </a:extLst>
            </p:cNvCxnSpPr>
            <p:nvPr/>
          </p:nvCxnSpPr>
          <p:spPr>
            <a:xfrm>
              <a:off x="7524115" y="5487670"/>
              <a:ext cx="21590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12" name="Straight Arrow Connector 73"/>
            <p:cNvCxnSpPr>
              <a:stCxn id="31" idx="2"/>
              <a:endCxn id="32" idx="6"/>
              <a:extLst>
                <a:ext uri="smNativeData">
                  <pr:smNativeData xmlns:pr="smNativeData" val="SMDATA_13_mp7VUhMAAAAlAAAADQAAAA0AAAAAkAAAAEgAAACQAAAASAAAAAAAAAAAAAAAAg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BYKQAAyCQAAIQsAADSJAAAAAAAACYAAAAIAAAA//////////8="/>
                </a:ext>
              </a:extLst>
            </p:cNvCxnSpPr>
            <p:nvPr/>
          </p:nvCxnSpPr>
          <p:spPr>
            <a:xfrm flipH="1">
              <a:off x="6975475" y="5724525"/>
              <a:ext cx="6350" cy="51562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11" name="Straight Arrow Connector 77"/>
            <p:cNvCxnSpPr>
              <a:endCxn id="33" idx="6"/>
              <a:extLst>
                <a:ext uri="smNativeData">
                  <pr:smNativeData xmlns:pr="smNativeData" val="SMDATA_13_mp7VUhMAAAAlAAAADQAAAA0AAAAAkAAAAEgAAACQAAAASAAAAAAAAAAAAAAAAg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DiIQAA0iQAAHgkAADcJAAAAAAAACYAAAAIAAAA//////////8="/>
                </a:ext>
              </a:extLst>
            </p:cNvCxnSpPr>
            <p:nvPr/>
          </p:nvCxnSpPr>
          <p:spPr>
            <a:xfrm flipH="1">
              <a:off x="5715000" y="5778500"/>
              <a:ext cx="6350" cy="42037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10" name="Straight Arrow Connector 79"/>
            <p:cNvCxnSpPr>
              <a:endCxn id="34" idx="6"/>
              <a:extLst>
                <a:ext uri="smNativeData">
                  <pr:smNativeData xmlns:pr="smNativeData" val="SMDATA_13_mp7VUhMAAAAlAAAADQAAAA0AAAAAkAAAAEgAAACQAAAASAAAAAAAAAAAAAAAAg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AnGQAA0iQAAP0cAADmJAAAAAAAACYAAAAIAAAA//////////8="/>
                </a:ext>
              </a:extLst>
            </p:cNvCxnSpPr>
            <p:nvPr/>
          </p:nvCxnSpPr>
          <p:spPr>
            <a:xfrm flipH="1">
              <a:off x="4394200" y="5680075"/>
              <a:ext cx="12700" cy="62357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9" name="Straight Arrow Connector 81"/>
            <p:cNvCxnSpPr>
              <a:extLst>
                <a:ext uri="smNativeData">
                  <pr:smNativeData xmlns:pr="smNativeData" val="SMDATA_13_mp7VUhMAAAAlAAAADQAAAA0AAAAAkAAAAEgAAACQAAAASAAAAAAAAAAAAAAAAg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AbEQAAviQAAEcUAADIJAAAAAAAACYAAAAIAAAA//////////8="/>
                </a:ext>
              </a:extLst>
            </p:cNvCxnSpPr>
            <p:nvPr/>
          </p:nvCxnSpPr>
          <p:spPr>
            <a:xfrm flipH="1">
              <a:off x="3035300" y="5718175"/>
              <a:ext cx="6350" cy="51562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8" name="Straight Arrow Connector 82"/>
            <p:cNvCxnSpPr>
              <a:endCxn id="36" idx="6"/>
              <a:extLst>
                <a:ext uri="smNativeData">
                  <pr:smNativeData xmlns:pr="smNativeData" val="SMDATA_13_mp7VUhMAAAAlAAAADQAAAA0AAAAAkAAAAEgAAACQAAAASAAAAAAAAAAAAAAAAg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ClCQAA0iQAADwMAADwJAAAAAAAACYAAAAIAAAA//////////8="/>
                </a:ext>
              </a:extLst>
            </p:cNvCxnSpPr>
            <p:nvPr/>
          </p:nvCxnSpPr>
          <p:spPr>
            <a:xfrm flipH="1">
              <a:off x="1768475" y="5784850"/>
              <a:ext cx="19050" cy="421005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7" name="Straight Arrow Connector 84"/>
            <p:cNvCxnSpPr>
              <a:stCxn id="36" idx="0"/>
              <a:endCxn id="27" idx="4"/>
              <a:extLst>
                <a:ext uri="smNativeData">
                  <pr:smNativeData xmlns:pr="smNativeData" val="SMDATA_13_mp7VUhMAAAAlAAAADQAAAA0AAAAAkAAAAEgAAACQAAAASAAAAAAAAAAAAAAAAg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A2BwAAGCEAADYHAABiIgAAAAAAACYAAAAIAAAA//////////8="/>
                </a:ext>
              </a:extLst>
            </p:cNvCxnSpPr>
            <p:nvPr/>
          </p:nvCxnSpPr>
          <p:spPr>
            <a:xfrm>
              <a:off x="1067435" y="5484495"/>
              <a:ext cx="20955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6" name="Straight Arrow Connector 87"/>
            <p:cNvCxnSpPr>
              <a:extLst>
                <a:ext uri="smNativeData">
                  <pr:smNativeData xmlns:pr="smNativeData" val="SMDATA_13_mp7VUhMAAAAlAAAADQAAAA0AAAAAkAAAAEgAAACQAAAASAAAAAAAAAAAAAAAAg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A2BwAA7xoAADYHAAA4HAAAAAAAACYAAAAIAAAA//////////8="/>
                </a:ext>
              </a:extLst>
            </p:cNvCxnSpPr>
            <p:nvPr/>
          </p:nvCxnSpPr>
          <p:spPr>
            <a:xfrm>
              <a:off x="1068070" y="4482465"/>
              <a:ext cx="208915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5" name="Straight Arrow Connector 88"/>
            <p:cNvCxnSpPr>
              <a:extLst>
                <a:ext uri="smNativeData">
                  <pr:smNativeData xmlns:pr="smNativeData" val="SMDATA_13_mp7VUhMAAAAlAAAADQAAAA0AAAAAkAAAAEgAAACQAAAASAAAAAAAAAAAAAAAAg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A2BwAAuxQAADYHAAAFFgAAAAAAACYAAAAIAAAA//////////8="/>
                </a:ext>
              </a:extLst>
            </p:cNvCxnSpPr>
            <p:nvPr/>
          </p:nvCxnSpPr>
          <p:spPr>
            <a:xfrm>
              <a:off x="1067435" y="3474720"/>
              <a:ext cx="20955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4" name="Straight Arrow Connector 89"/>
            <p:cNvCxnSpPr>
              <a:extLst>
                <a:ext uri="smNativeData">
                  <pr:smNativeData xmlns:pr="smNativeData" val="SMDATA_13_mp7VUhMAAAAlAAAADQAAAA0AAAAAkAAAAEgAAACQAAAASAAAAAAAAAAAAAAAAg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AnBwAAgg4AACcHAADMDwAAAAAAACYAAAAIAAAA//////////8="/>
                </a:ext>
              </a:extLst>
            </p:cNvCxnSpPr>
            <p:nvPr/>
          </p:nvCxnSpPr>
          <p:spPr>
            <a:xfrm>
              <a:off x="1057910" y="2463165"/>
              <a:ext cx="20955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  <p:cxnSp>
          <p:nvCxnSpPr>
            <p:cNvPr id="3" name="Straight Arrow Connector 90"/>
            <p:cNvCxnSpPr>
              <a:extLst>
                <a:ext uri="smNativeData">
                  <pr:smNativeData xmlns:pr="smNativeData" val="SMDATA_13_mp7VUhMAAAAlAAAADQAAAA0AAAAAkAAAAEgAAACQAAAASAAAAAAAAAAAAAAAAg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k8AAAAAQAAABQAAAAUAAAAFAAAAAEAAAAAAAAAZAAAAGQAAAAD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A2BwAAQAgAADYHAACKCQAAAAAAACYAAAAIAAAA//////////8="/>
                </a:ext>
              </a:extLst>
            </p:cNvCxnSpPr>
            <p:nvPr/>
          </p:nvCxnSpPr>
          <p:spPr>
            <a:xfrm>
              <a:off x="1067435" y="1445895"/>
              <a:ext cx="20955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headEnd type="none"/>
              <a:tailEnd type="arrow" w="med" len="med"/>
            </a:ln>
            <a:effectLst/>
          </p:spPr>
        </p:cxnSp>
      </p:grpSp>
      <p:sp>
        <p:nvSpPr>
          <p:cNvPr id="46" name="Text Box 17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EAAAKwsAAN8lAACwEwAAECAAACYAAAAIAAAA//////////8="/>
              </a:ext>
            </a:extLst>
          </p:cNvSpPr>
          <p:nvPr/>
        </p:nvSpPr>
        <p:spPr>
          <a:xfrm>
            <a:off x="2627630" y="1815465"/>
            <a:ext cx="3528695" cy="13849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defRPr lang="en-us"/>
            </a:pPr>
            <a:r>
              <a:rPr lang="en-gb" sz="2800" b="1"/>
              <a:t>Surds Treasure Hunt</a:t>
            </a:r>
            <a:endParaRPr lang="en-gb" sz="2800" b="1"/>
          </a:p>
          <a:p>
            <a:pPr algn="ctr">
              <a:defRPr lang="en-us"/>
            </a:pPr>
            <a:endParaRPr lang="en-gb" sz="2800" b="1"/>
          </a:p>
          <a:p>
            <a:pPr algn="ctr">
              <a:defRPr lang="en-us"/>
            </a:pPr>
            <a:r>
              <a:rPr lang="en-gb" sz="2800" b="1"/>
              <a:t>Answers</a:t>
            </a:r>
            <a:endParaRPr lang="en-gb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extLst>
              <a:ext uri="smNativeData">
                <pr:smNativeData xmlns:pr="smNativeData" val="SMDATA_7_mp7VU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HQdAAANAgAAJjcAACMoAAAQAAAAJgAAAAgAAAD/////AAAAAA=="/>
              </a:ext>
            </a:extLst>
          </p:cNvGrpSpPr>
          <p:nvPr/>
        </p:nvGrpSpPr>
        <p:grpSpPr>
          <a:xfrm>
            <a:off x="4787900" y="333375"/>
            <a:ext cx="4177030" cy="6191250"/>
            <a:chOff x="4787900" y="333375"/>
            <a:chExt cx="4177030" cy="6191250"/>
          </a:xfrm>
        </p:grpSpPr>
        <p:sp>
          <p:nvSpPr>
            <p:cNvPr id="12" name="Text Box 3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BzHcRw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DnHQAAtQQAALU2AAD3BgAAACAAACYAAAAIAAAA//////////8="/>
                </a:ext>
              </a:extLst>
            </p:cNvSpPr>
            <p:nvPr/>
          </p:nvSpPr>
          <p:spPr>
            <a:xfrm>
              <a:off x="4860925" y="765175"/>
              <a:ext cx="4032250" cy="3670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spcBef>
                  <a:spcPts val="1080"/>
                </a:spcBef>
                <a:defRPr lang="en-us"/>
              </a:pPr>
              <a:endParaRPr lang="en-us">
                <a:latin typeface="Arial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1" name="AutoShape 4"/>
            <p:cNvSpPr>
              <a:extLst>
                <a:ext uri="smNativeData">
                  <pr:smNativeData xmlns:pr="smNativeData" val="SMDATA_13_mp7VUhMAAAAlAAAAZQAAAA0AAAAAkAAAAEgAAACQAAAASAAAAAAAAAABAAAAAAAAAAEAAABQAAAAhbacS3FV1T8AAAAAAADwv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laAAAAAgAAABQAAAAy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BzHcRw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B0HQAADQIAACY3AAAjKAAAACAAACYAAAAIAAAA//////////8="/>
                </a:ext>
              </a:extLst>
            </p:cNvSpPr>
            <p:nvPr/>
          </p:nvSpPr>
          <p:spPr>
            <a:xfrm>
              <a:off x="4787900" y="333375"/>
              <a:ext cx="4177030" cy="6191250"/>
            </a:xfrm>
            <a:prstGeom prst="roundRect">
              <a:avLst>
                <a:gd name="adj" fmla="val 16667"/>
              </a:avLst>
            </a:prstGeom>
            <a:noFill/>
            <a:ln w="57150" cap="flat" cmpd="thickThin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</a:p>
          </p:txBody>
        </p:sp>
        <p:sp>
          <p:nvSpPr>
            <p:cNvPr id="10" name="Line 5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8AAAAAg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FbAC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B0HQAAIgkAACY3AAAiCQAAAAAAACYAAAAIAAAA//////////8="/>
                </a:ext>
              </a:extLst>
            </p:cNvSpPr>
            <p:nvPr/>
          </p:nvSpPr>
          <p:spPr>
            <a:xfrm>
              <a:off x="4787900" y="1484630"/>
              <a:ext cx="4177030" cy="0"/>
            </a:xfrm>
            <a:prstGeom prst="line">
              <a:avLst/>
            </a:prstGeom>
            <a:noFill/>
            <a:ln w="38100" cap="flat" cmpd="dbl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9" name="Text Box 6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BrKQAAfgIAALU2AADZBgAAACAAACYAAAAIAAAA//////////8="/>
                </a:ext>
              </a:extLst>
            </p:cNvSpPr>
            <p:nvPr/>
          </p:nvSpPr>
          <p:spPr>
            <a:xfrm>
              <a:off x="6732905" y="405130"/>
              <a:ext cx="2160270" cy="7080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defRPr lang="en-us"/>
              </a:pPr>
              <a:r>
                <a:rPr lang="en-gb" sz="2000"/>
                <a:t>Surds Treasure Hunt</a:t>
              </a:r>
              <a:endParaRPr lang="en-gb" sz="2000"/>
            </a:p>
          </p:txBody>
        </p:sp>
        <p:sp>
          <p:nvSpPr>
            <p:cNvPr id="8" name="Line 7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K47C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DLHgAAXQUAAHMhAABdBQAAAAAAACYAAAAIAAAA//////////8="/>
                </a:ext>
              </a:extLst>
            </p:cNvSpPr>
            <p:nvPr/>
          </p:nvSpPr>
          <p:spPr>
            <a:xfrm>
              <a:off x="5005705" y="871855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7" name="Oval 8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HUkA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DUIQAA7gIAALQmAADOBwAAACAAACYAAAAIAAAA//////////8="/>
                </a:ext>
              </a:extLst>
            </p:cNvSpPr>
            <p:nvPr/>
          </p:nvSpPr>
          <p:spPr>
            <a:xfrm>
              <a:off x="5499100" y="476250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endParaRPr lang="en-gb" sz="32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6" name="WordArt 9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MALAACgAAAAwAsAAKAAAADACwAAoAAAAMALAACgAAAAuAsAALAEAAAAAAAAiGQAAABkAAAAFwAAABQAAAAAAAAAAAAAAP9/AAD/fwAAAAAAAAkAAAAEAAAAAAEAAAwAAAAQAAAAAAAAAAAAAAAAAAAAAAAAAB4AAABoAAAAAAAAAAAAAAAAAAAAAAAAAAAAAAAQJwAAECcAAAAAAAAAAAAAAAAAAAAAAAAAAAAAAAAAAAAAAAAAAAAAFAAAAAAAAADAwP8AAAAAAGQAAAAyAAAAAAAAAGQAAAAAAAAAf39/AAoAAAAfAAAAVAAAAAAAAAD///8BAAAAAAAAAAAAAAAAAAAAAAAAAAAAAAAAAAAAAAAAAAAAAAAAf39/AP/znQPMzMwAwMD/AH9/fwAAAAAAAAAAAAAAAAAAAAAAAAAAACEAAAAYAAAAFAAAAHMhAAC1BAAA4SYAAFAIAAAAAAAAJgAAAAgAAAD//////////w=="/>
                </a:ext>
              </a:extLst>
            </p:cNvSpPr>
            <p:nvPr/>
          </p:nvSpPr>
          <p:spPr>
            <a:xfrm>
              <a:off x="5437505" y="765175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Previous Answer</a:t>
              </a:r>
            </a:p>
          </p:txBody>
        </p:sp>
        <p:sp>
          <p:nvSpPr>
            <p:cNvPr id="5" name="Line 10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FbAC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CaMwAAmiQAAEI2AACaJAAAAAAAACYAAAAIAAAA//////////8="/>
                </a:ext>
              </a:extLst>
            </p:cNvSpPr>
            <p:nvPr/>
          </p:nvSpPr>
          <p:spPr>
            <a:xfrm>
              <a:off x="8388350" y="5949950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4" name="Oval 11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IBAA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BKLgAAKSIAACozAAAJJwAAACAAACYAAAAIAAAA//////////8="/>
                </a:ext>
              </a:extLst>
            </p:cNvSpPr>
            <p:nvPr/>
          </p:nvSpPr>
          <p:spPr>
            <a:xfrm>
              <a:off x="7524750" y="5553075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r>
                <a:rPr lang="en-gb" sz="3600">
                  <a:latin typeface="Times New Roman" pitchFamily="1" charset="0"/>
                  <a:ea typeface="Calibri" pitchFamily="2" charset="0"/>
                  <a:cs typeface="Calibri" pitchFamily="2" charset="0"/>
                </a:rPr>
                <a:t>?</a:t>
              </a: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3" name="WordArt 12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CABAADgAAAAIAEAAOAAAAAgAQAA4AAAACABAADgAAAAIAEAALAEAAAAAAAAiGQAAABkAAAAFwAAABQAAAAAAAAAAAAAAP9/AAD/fwAAAAAAAAkAAAAEAAAAmAAAAAwAAAAQAAAAAAAAAAAAAAAAAAAAAAAAAB4AAABoAAAAAAAAAAAAAAAAAAAAAAAAAAAAAAAQJwAAECcAAAAAAAAAAAAAAAAAAAAAAAAAAAAAAAAAAAAAAAAAAAAAFAAAAAAAAADAwP8AAAAAAGQAAAAyAAAAAAAAAGQAAAAAAAAAf39/AAoAAAAfAAAAVAAAAAAAAAD///8BAAAAAAAAAAAAAAAAAAAAAAAAAAAAAAAAAAAAAAAAAAAAAAAAf39/AP/znQPMzMwAwMD/AH9/fwAAAAAAAAAAAAAAAAAAAAAAAAAAACEAAAAYAAAAFAAAAOktAADwIwAAVzMAAIsnAAAAAAAAJgAAAAgAAAD//////////w=="/>
                </a:ext>
              </a:extLst>
            </p:cNvSpPr>
            <p:nvPr/>
          </p:nvSpPr>
          <p:spPr>
            <a:xfrm>
              <a:off x="7463155" y="5842000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To the next clue</a:t>
              </a:r>
            </a:p>
          </p:txBody>
        </p:sp>
      </p:grpSp>
      <p:grpSp>
        <p:nvGrpSpPr>
          <p:cNvPr id="13" name="Group 13"/>
          <p:cNvGrpSpPr>
            <a:extLst>
              <a:ext uri="smNativeData">
                <pr:smNativeData xmlns:pr="smNativeData" val="SMDATA_7_mp7VU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IsBAAANAgAAPRsAACMoAAAQAAAAJgAAAAgAAAD/////AAAAAA=="/>
              </a:ext>
            </a:extLst>
          </p:cNvGrpSpPr>
          <p:nvPr/>
        </p:nvGrpSpPr>
        <p:grpSpPr>
          <a:xfrm>
            <a:off x="250825" y="333375"/>
            <a:ext cx="4177030" cy="6191250"/>
            <a:chOff x="250825" y="333375"/>
            <a:chExt cx="4177030" cy="6191250"/>
          </a:xfrm>
        </p:grpSpPr>
        <p:sp>
          <p:nvSpPr>
            <p:cNvPr id="23" name="Text Box 14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D+AQAAtQQAAMwaAAD3BgAAACAAACYAAAAIAAAA//////////8="/>
                </a:ext>
              </a:extLst>
            </p:cNvSpPr>
            <p:nvPr/>
          </p:nvSpPr>
          <p:spPr>
            <a:xfrm>
              <a:off x="323850" y="765175"/>
              <a:ext cx="4032250" cy="3670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spcBef>
                  <a:spcPts val="1080"/>
                </a:spcBef>
                <a:defRPr lang="en-us"/>
              </a:pPr>
              <a:endParaRPr lang="en-us">
                <a:latin typeface="Arial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22" name="AutoShape 15"/>
            <p:cNvSpPr>
              <a:extLst>
                <a:ext uri="smNativeData">
                  <pr:smNativeData xmlns:pr="smNativeData" val="SMDATA_13_mp7VUhMAAAAlAAAAZQAAAA0AAAAAkAAAAEgAAACQAAAASAAAAAAAAAABAAAAAAAAAAEAAABQAAAAhbacS3FV1T8AAAAAAADwv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laAAAAAgAAABQAAAAy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CLAQAADQIAAD0bAAAjKAAAACAAACYAAAAIAAAA//////////8="/>
                </a:ext>
              </a:extLst>
            </p:cNvSpPr>
            <p:nvPr/>
          </p:nvSpPr>
          <p:spPr>
            <a:xfrm>
              <a:off x="250825" y="333375"/>
              <a:ext cx="4177030" cy="6191250"/>
            </a:xfrm>
            <a:prstGeom prst="roundRect">
              <a:avLst>
                <a:gd name="adj" fmla="val 16667"/>
              </a:avLst>
            </a:prstGeom>
            <a:noFill/>
            <a:ln w="57150" cap="flat" cmpd="thickThin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</a:p>
          </p:txBody>
        </p:sp>
        <p:sp>
          <p:nvSpPr>
            <p:cNvPr id="21" name="Line 16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8AAAAAg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DABA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CLAQAAIgkAAD0bAAAiCQAAAAAAACYAAAAIAAAA//////////8="/>
                </a:ext>
              </a:extLst>
            </p:cNvSpPr>
            <p:nvPr/>
          </p:nvSpPr>
          <p:spPr>
            <a:xfrm>
              <a:off x="250825" y="1484630"/>
              <a:ext cx="4177030" cy="0"/>
            </a:xfrm>
            <a:prstGeom prst="line">
              <a:avLst/>
            </a:prstGeom>
            <a:noFill/>
            <a:ln w="38100" cap="flat" cmpd="dbl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20" name="Text Box 17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GQbg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CCDQAAfgIAAMwaAADZBgAAACAAACYAAAAIAAAA//////////8="/>
                </a:ext>
              </a:extLst>
            </p:cNvSpPr>
            <p:nvPr/>
          </p:nvSpPr>
          <p:spPr>
            <a:xfrm>
              <a:off x="2195830" y="405130"/>
              <a:ext cx="2160270" cy="7080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defRPr lang="en-us"/>
              </a:pPr>
              <a:r>
                <a:rPr lang="en-gb" sz="2000"/>
                <a:t>Surds Treasure Hunt</a:t>
              </a:r>
              <a:endParaRPr lang="en-gb" sz="2000"/>
            </a:p>
          </p:txBody>
        </p:sp>
        <p:sp>
          <p:nvSpPr>
            <p:cNvPr id="19" name="Line 18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DiAgAAXQUAAIoFAABdBQAAAAAAACYAAAAIAAAA//////////8="/>
                </a:ext>
              </a:extLst>
            </p:cNvSpPr>
            <p:nvPr/>
          </p:nvSpPr>
          <p:spPr>
            <a:xfrm>
              <a:off x="468630" y="871855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18" name="Oval 19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DrBQAA7gIAAMsKAADOBwAAACAAACYAAAAIAAAA//////////8="/>
                </a:ext>
              </a:extLst>
            </p:cNvSpPr>
            <p:nvPr/>
          </p:nvSpPr>
          <p:spPr>
            <a:xfrm>
              <a:off x="962025" y="476250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7" name="WordArt 20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AAAAAAAAAAAAAAAAAAAAAAAAAAAAAAAAAAAAAAAAAAAAAAALAEAAAAAAAACGQAAABkAAAAFwAAABQAAAAAAAAAAAAAAP9/AAD/fwAAAAAAAAkAAAAEAAAAAAAAAAwAAAAQAAAAAAAAAAAAAAAAAAAAAAAAAB4AAABoAAAAAAAAAAAAAAAAAAAAAAAAAAAAAAAQJwAAECcAAAAAAAAAAAAAAAAAAAAAAAAAAAAAAAAAAAAAAAAAAAAAFAAAAAAAAADAwP8AAAAAAGQAAAAyAAAAAAAAAGQAAAAAAAAAf39/AAoAAAAfAAAAVAAAAAAAAAD///8BAAAAAAAAAAAAAAAAAAAAAAAAAAAAAAAAAAAAAAAAAAAAAAAAf39/AP/znQPMzMwAwMD/AH9/fwAAAAAAAAAAAAAAAAAAAAAAAAAAACEAAAAYAAAAFAAAAIoFAAC1BAAA+AoAAFAIAAAAAAAAJgAAAAgAAAD//////////w=="/>
                </a:ext>
              </a:extLst>
            </p:cNvSpPr>
            <p:nvPr/>
          </p:nvSpPr>
          <p:spPr>
            <a:xfrm>
              <a:off x="900430" y="765175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Previous Answer</a:t>
              </a:r>
            </a:p>
          </p:txBody>
        </p:sp>
        <p:sp>
          <p:nvSpPr>
            <p:cNvPr id="16" name="Line 21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CxFwAAmiQAAFkaAACaJAAAAAAAACYAAAAIAAAA//////////8="/>
                </a:ext>
              </a:extLst>
            </p:cNvSpPr>
            <p:nvPr/>
          </p:nvSpPr>
          <p:spPr>
            <a:xfrm>
              <a:off x="3851275" y="5949950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15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BhEgAAKSIAAEEXAAAJJwAAACAAACYAAAAIAAAA//////////8="/>
                </a:ext>
              </a:extLst>
            </p:cNvSpPr>
            <p:nvPr/>
          </p:nvSpPr>
          <p:spPr>
            <a:xfrm>
              <a:off x="2987675" y="5553075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r>
                <a:rPr lang="en-gb" sz="3600">
                  <a:latin typeface="Times New Roman" pitchFamily="1" charset="0"/>
                  <a:ea typeface="Calibri" pitchFamily="2" charset="0"/>
                  <a:cs typeface="Calibri" pitchFamily="2" charset="0"/>
                </a:rPr>
                <a:t>?</a:t>
              </a: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4" name="WordArt 23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AAAAAAAAAAAAAAAAAAAAAAAAAAAAAAAAAAAAAAAAAAAAAAALAEAAAAAAAACGQAAABkAAAAFwAAABQAAAAAAAAAAAAAAP9/AAD/fwAAAAAAAAkAAAAEAAAAAAAAAAwAAAAQAAAAAAAAAAAAAAAAAAAAAAAAAB4AAABoAAAAAAAAAAAAAAAAAAAAAAAAAAAAAAAQJwAAECcAAAAAAAAAAAAAAAAAAAAAAAAAAAAAAAAAAAAAAAAAAAAAFAAAAAAAAADAwP8AAAAAAGQAAAAyAAAAAAAAAGQAAAAAAAAAf39/AAoAAAAfAAAAVAAAAAAAAAD///8BAAAAAAAAAAAAAAAAAAAAAAAAAAAAAAAAAAAAAAAAAAAAAAAAf39/AP/znQPMzMwAwMD/AH9/fwAAAAAAAAAAAAAAAAAAAAAAAAAAACEAAAAYAAAAFAAAAAASAADwIwAAbhcAAIsnAAAAAAAAJgAAAAgAAAD//////////w=="/>
                </a:ext>
              </a:extLst>
            </p:cNvSpPr>
            <p:nvPr/>
          </p:nvSpPr>
          <p:spPr>
            <a:xfrm>
              <a:off x="2926080" y="5842000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To the next clue</a:t>
              </a:r>
            </a:p>
          </p:txBody>
        </p:sp>
      </p:grpSp>
      <p:sp>
        <p:nvSpPr>
          <p:cNvPr id="24" name="Text Box 25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DhHQAAlwkAAJc2AADdCwAAECAAACYAAAAIAAAA//////////8="/>
              </a:ext>
            </a:extLst>
          </p:cNvSpPr>
          <p:nvPr/>
        </p:nvSpPr>
        <p:spPr>
          <a:xfrm>
            <a:off x="4857115" y="1558925"/>
            <a:ext cx="4017010" cy="369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r">
              <a:defRPr lang="en-us"/>
            </a:pPr>
            <a:endParaRPr lang="en-gb"/>
          </a:p>
        </p:txBody>
      </p:sp>
      <p:sp>
        <p:nvSpPr>
          <p:cNvPr id="25" name="Rectangle 2"/>
          <p:cNvSpPr>
            <a:extLst>
              <a:ext uri="smNativeData">
                <pr:smNativeData xmlns:pr="smNativeData" val="SMDATA_13_mp7VUhMAAAAlAAAAZAAAAE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AAAAAAAAAAAEA4AAAAAAAAECAAACYAAAAIAAAA//////////8="/>
              </a:ext>
            </a:extLst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defRPr lang="en-us"/>
            </a:pPr>
            <a:endParaRPr lang="en-gb"/>
          </a:p>
        </p:txBody>
      </p:sp>
      <p:sp>
        <p:nvSpPr>
          <p:cNvPr id="26" name="Rectangle 4"/>
          <p:cNvSpPr>
            <a:extLst>
              <a:ext uri="smNativeData">
                <pr:smNativeData xmlns:pr="smNativeData" val="SMDATA_13_mp7VUhMAAAAlAAAAZAAAAE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AAAAAAAAAAAEA4AAAAAAAAECAAACYAAAAIAAAA//////////8="/>
              </a:ext>
            </a:extLst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defRPr lang="en-us"/>
            </a:pPr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Content Placeholder 2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D/850DzMzMAMDA/wB/f38AAAAAAAAAAAAAAAAAAAAAAAAAAAAhAAAAGAAAABQAAABvAgAAGxEAAFoaAABMGwAAEAAAACYAAAAIAAAA//////////8="/>
                  </a:ext>
                </a:extLst>
              </p:cNvSpPr>
              <p:nvPr/>
            </p:nvSpPr>
            <p:spPr>
              <a:xfrm>
                <a:off x="395605" y="2780665"/>
                <a:ext cx="3888105" cy="165671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anchor="ctr">
                <a:normAutofit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e>
                      </m:rad>
                      <m:r>
                        <a:rPr kumimoji="0" lang="en-GB" sz="7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</a:rPr>
                            <m:t>8</m:t>
                          </m:r>
                        </m:e>
                      </m:rad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7" name="Content Placeholder 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E5yoXszJQAH99oyI7XFtjw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D+hjcF////AQAAAAAAAAAAAAAAAAAAAAAAAAAAAAAAAAAAAAAAAAAAAAAAAH9/fwD/850DzMzMAMDA/wB/f38AAAAAAAAAAAAAAAAAAAAAAAAAAAAhAAAAGAAAABQAAABvAgAAGxEAAFoaAABMGwAAEAAAACYAAAAIAAAA//////////8="/>
                  </a:ext>
                </a:extLst>
              </p:cNvSpPr>
              <p:nvPr/>
            </p:nvSpPr>
            <p:spPr>
              <a:xfrm>
                <a:off x="395605" y="2780665"/>
                <a:ext cx="3888105" cy="1656715"/>
              </a:xfrm>
              <a:prstGeom prst="rect">
                <a:avLst/>
              </a:prstGeom>
              <a:blipFill rotWithShape="1">
                <a:blip r:embed="rId2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Content Placeholder 2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D/850DzMzMAMDA/wB/f38AAAAAAAAAAAAAAAAAAAAAAAAAAAAhAAAAGAAAABQAAADhHQAAVg8AAJc2AAARHQAAEAAAACYAAAAIAAAA//////////8="/>
                  </a:ext>
                </a:extLst>
              </p:cNvSpPr>
              <p:nvPr/>
            </p:nvSpPr>
            <p:spPr>
              <a:xfrm>
                <a:off x="4857115" y="2493010"/>
                <a:ext cx="4017010" cy="22320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anchor="ctr">
                <a:normAutofit fontScale="85000" lnSpcReduction="10000"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kumimoji="0" lang="en-GB" sz="72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schemeClr val="dk1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0" lang="en-GB" sz="72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schemeClr val="dk1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0" lang="en-GB" sz="72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schemeClr val="dk1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0" lang="en-GB" sz="72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schemeClr val="dk1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  <m:t>6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8" name="Content Placeholder 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NEQ01ko1et3w42mAnDc+mg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D+hjcF////AQAAAAAAAAAAAAAAAAAAAAAAAAAAAAAAAAAAAAAAAAAAAAAAAH9/fwD/850DzMzMAMDA/wB/f38AAAAAAAAAAAAAAAAAAAAAAAAAAAAhAAAAGAAAABQAAADhHQAAVg8AAJc2AAARHQAAEAAAACYAAAAIAAAA//////////8="/>
                  </a:ext>
                </a:extLst>
              </p:cNvSpPr>
              <p:nvPr/>
            </p:nvSpPr>
            <p:spPr>
              <a:xfrm>
                <a:off x="4857115" y="2493010"/>
                <a:ext cx="4017010" cy="2232025"/>
              </a:xfrm>
              <a:prstGeom prst="rect">
                <a:avLst/>
              </a:prstGeom>
              <a:blipFill rotWithShape="1">
                <a:blip r:embed="rId3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p:sp>
        <p:nvSpPr>
          <p:cNvPr id="29" name="TextBox 32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H9/fwD/850DzMzMAMDA/wB/f38AAAAAAAAAAAAAAAAAAAAAAAAAAAAhAAAAGAAAABQAAAB+BAAAgCIAADgMAAAZJgAAECAAACYAAAAIAAAA//////////8="/>
              </a:ext>
            </a:extLst>
          </p:cNvSpPr>
          <p:nvPr/>
        </p:nvSpPr>
        <p:spPr>
          <a:xfrm>
            <a:off x="730250" y="5608320"/>
            <a:ext cx="125603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3200" b="1">
                <a:solidFill>
                  <a:srgbClr val="FF0000"/>
                </a:solidFill>
              </a:rPr>
              <a:t>Card 3</a:t>
            </a:r>
            <a:endParaRPr lang="en-gb" sz="3200" b="1">
              <a:solidFill>
                <a:srgbClr val="FF0000"/>
              </a:solidFill>
            </a:endParaRPr>
          </a:p>
        </p:txBody>
      </p:sp>
      <p:sp>
        <p:nvSpPr>
          <p:cNvPr id="30" name="TextBox 33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H9/fwD/850DzMzMAMDA/wB/f38AAAAAAAAAAAAAAAAAAAAAAAAAAAAhAAAAGAAAABQAAABnIAAAgCIAACEoAAAZJgAAECAAACYAAAAIAAAA//////////8="/>
              </a:ext>
            </a:extLst>
          </p:cNvSpPr>
          <p:nvPr/>
        </p:nvSpPr>
        <p:spPr>
          <a:xfrm>
            <a:off x="5267325" y="5608320"/>
            <a:ext cx="125603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3200" b="1">
                <a:solidFill>
                  <a:srgbClr val="FF0000"/>
                </a:solidFill>
              </a:rPr>
              <a:t>Card 4</a:t>
            </a:r>
            <a:endParaRPr lang="en-gb" sz="3200" b="1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4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D/850DzMzMAMDA/wB/f38AAAAAAAAAAAAAAAAAAAAAAAAAAAAhAAAAGAAAABQAAABeBgAACQQAAHUKAACCBgAAEAAAACYAAAAIAAAA//////////8="/>
                  </a:ext>
                </a:extLst>
              </p:cNvSpPr>
              <p:nvPr/>
            </p:nvSpPr>
            <p:spPr>
              <a:xfrm>
                <a:off x="1035050" y="655955"/>
                <a:ext cx="664845" cy="40195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31" name="TextBox 34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DD7WyY2NUm4MAL+Ay4QBXw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D+hjcF////AQAAAAAAAAAAAAAAAAAAAAAAAAAAAAAAAAAAAAAAAAAAAAAAAH9/fwD/850DzMzMAMDA/wB/f38AAAAAAAAAAAAAAAAAAAAAAAAAAAAhAAAAGAAAABQAAABeBgAACQQAAHUKAACCBgAAEAAAACYAAAAIAAAA//////////8="/>
                  </a:ext>
                </a:extLst>
              </p:cNvSpPr>
              <p:nvPr/>
            </p:nvSpPr>
            <p:spPr>
              <a:xfrm>
                <a:off x="1035050" y="655955"/>
                <a:ext cx="664845" cy="401955"/>
              </a:xfrm>
              <a:prstGeom prst="rect">
                <a:avLst/>
              </a:prstGeom>
              <a:blipFill rotWithShape="1">
                <a:blip r:embed="rId4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5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D/850DzMzMAMDA/wB/f38AAAAAAAAAAAAAAAAAAAAAAAAAAAAhAAAAGAAAABQAAAAeIwAACQQAAG0lAABPBgAAEAAAACYAAAAIAAAA//////////8="/>
                  </a:ext>
                </a:extLst>
              </p:cNvSpPr>
              <p:nvPr/>
            </p:nvSpPr>
            <p:spPr>
              <a:xfrm>
                <a:off x="5708650" y="655955"/>
                <a:ext cx="375285" cy="36957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𝟕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32" name="TextBox 35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MG6awW5TSMArDKGVn3bcEs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D+hjcF////AQAAAAAAAAAAAAAAAAAAAAAAAAAAAAAAAAAAAAAAAAAAAAAAAH9/fwD/850DzMzMAMDA/wB/f38AAAAAAAAAAAAAAAAAAAAAAAAAAAAhAAAAGAAAABQAAAAeIwAACQQAAG0lAABPBgAAEAAAACYAAAAIAAAA//////////8="/>
                  </a:ext>
                </a:extLst>
              </p:cNvSpPr>
              <p:nvPr/>
            </p:nvSpPr>
            <p:spPr>
              <a:xfrm>
                <a:off x="5708650" y="655955"/>
                <a:ext cx="375285" cy="369570"/>
              </a:xfrm>
              <a:prstGeom prst="rect">
                <a:avLst/>
              </a:prstGeom>
              <a:blipFill rotWithShape="1">
                <a:blip r:embed="rId5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p:sp>
        <p:nvSpPr>
          <p:cNvPr id="33" name="TextBox 36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H9/fwD/850DzMzMAMDA/wB/f38AAAAAAAAAAAAAAAAAAAAAAAAAAAAhAAAAGAAAABQAAAAoDgAA8wYAAHQaAACnCAAAECAAACYAAAAIAAAA//////////8="/>
              </a:ext>
            </a:extLst>
          </p:cNvSpPr>
          <p:nvPr/>
        </p:nvSpPr>
        <p:spPr>
          <a:xfrm>
            <a:off x="2301240" y="1129665"/>
            <a:ext cx="1998980" cy="2768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1200" b="1">
                <a:solidFill>
                  <a:srgbClr val="0070C0"/>
                </a:solidFill>
              </a:rPr>
              <a:t>www.interactive-maths.com</a:t>
            </a:r>
            <a:endParaRPr lang="en-gb" sz="1200" b="1">
              <a:solidFill>
                <a:srgbClr val="0070C0"/>
              </a:solidFill>
            </a:endParaRPr>
          </a:p>
        </p:txBody>
      </p:sp>
      <p:sp>
        <p:nvSpPr>
          <p:cNvPr id="34" name="TextBox 37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H9/fwD/850DzMzMAMDA/wB/f38AAAAAAAAAAAAAAAAAAAAAAAAAAAAhAAAAGAAAABQAAADbKQAA8wYAACg2AACnCAAAECAAACYAAAAIAAAA//////////8="/>
              </a:ext>
            </a:extLst>
          </p:cNvSpPr>
          <p:nvPr/>
        </p:nvSpPr>
        <p:spPr>
          <a:xfrm>
            <a:off x="6804025" y="1129665"/>
            <a:ext cx="1999615" cy="2768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1200" b="1">
                <a:solidFill>
                  <a:srgbClr val="0070C0"/>
                </a:solidFill>
              </a:rPr>
              <a:t>www.interactive-maths.com</a:t>
            </a:r>
            <a:endParaRPr lang="en-gb" sz="1200" b="1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extLst>
              <a:ext uri="smNativeData">
                <pr:smNativeData xmlns:pr="smNativeData" val="SMDATA_7_mp7VUhMAAAAlAAAAAQAAAA8BAAAAkAAAAEgAAACQAAAASAAAAAAAAAAAAAAAAAAAABcAAAAUAAAAAAAAAAAAAAD/fwAA/38AAAAAAAAJAAAABAAAAABIACkMAAAAEAAAAAAAAAAAAAAAAAAAAAAAAAAfAAAAVAAAAAAAAAAAAAAAAAAAAAAAAAAAAAAAAAAAAAAAAAAAAAAAAAAAAAAAAAAAAAAAAAAAAAAAAAAAAAAAAAAAAAAAAAAAAAAAAAAAAAAAAAAAAAAAAAAAACEAAAAYAAAAFAAAAHQdAAANAgAAJjcAACMoAAAQAAAAJgAAAAgAAAD/////AAAAAA=="/>
              </a:ext>
            </a:extLst>
          </p:cNvGrpSpPr>
          <p:nvPr/>
        </p:nvGrpSpPr>
        <p:grpSpPr>
          <a:xfrm>
            <a:off x="4787900" y="333375"/>
            <a:ext cx="4177030" cy="6191250"/>
            <a:chOff x="4787900" y="333375"/>
            <a:chExt cx="4177030" cy="6191250"/>
          </a:xfrm>
        </p:grpSpPr>
        <p:sp>
          <p:nvSpPr>
            <p:cNvPr id="12" name="Text Box 3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DnHQAAtQQAALU2AAD3BgAAACAAACYAAAAIAAAA//////////8="/>
                </a:ext>
              </a:extLst>
            </p:cNvSpPr>
            <p:nvPr/>
          </p:nvSpPr>
          <p:spPr>
            <a:xfrm>
              <a:off x="4860925" y="765175"/>
              <a:ext cx="4032250" cy="3670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spcBef>
                  <a:spcPts val="1080"/>
                </a:spcBef>
                <a:defRPr lang="en-us"/>
              </a:pPr>
              <a:endParaRPr lang="en-us">
                <a:latin typeface="Arial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1" name="AutoShape 4"/>
            <p:cNvSpPr>
              <a:extLst>
                <a:ext uri="smNativeData">
                  <pr:smNativeData xmlns:pr="smNativeData" val="SMDATA_13_mp7VUhMAAAAlAAAAZQAAAA0AAAAAkAAAAEgAAACQAAAASAAAAAAAAAABAAAAAAAAAAEAAABQAAAAhbacS3FV1T8AAAAAAADwv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laAAAAAgAAABQAAAAy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B0HQAADQIAACY3AAAjKAAAACAAACYAAAAIAAAA//////////8="/>
                </a:ext>
              </a:extLst>
            </p:cNvSpPr>
            <p:nvPr/>
          </p:nvSpPr>
          <p:spPr>
            <a:xfrm>
              <a:off x="4787900" y="333375"/>
              <a:ext cx="4177030" cy="6191250"/>
            </a:xfrm>
            <a:prstGeom prst="roundRect">
              <a:avLst>
                <a:gd name="adj" fmla="val 16667"/>
              </a:avLst>
            </a:prstGeom>
            <a:noFill/>
            <a:ln w="57150" cap="flat" cmpd="thickThin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</a:p>
          </p:txBody>
        </p:sp>
        <p:sp>
          <p:nvSpPr>
            <p:cNvPr id="10" name="Line 5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8AAAAAg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B0HQAAIgkAACY3AAAiCQAAAAAAACYAAAAIAAAA//////////8="/>
                </a:ext>
              </a:extLst>
            </p:cNvSpPr>
            <p:nvPr/>
          </p:nvSpPr>
          <p:spPr>
            <a:xfrm>
              <a:off x="4787900" y="1484630"/>
              <a:ext cx="4177030" cy="0"/>
            </a:xfrm>
            <a:prstGeom prst="line">
              <a:avLst/>
            </a:prstGeom>
            <a:noFill/>
            <a:ln w="38100" cap="flat" cmpd="dbl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9" name="Text Box 6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OAv2wU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BrKQAAfgIAALU2AADZBgAAACAAACYAAAAIAAAA//////////8="/>
                </a:ext>
              </a:extLst>
            </p:cNvSpPr>
            <p:nvPr/>
          </p:nvSpPr>
          <p:spPr>
            <a:xfrm>
              <a:off x="6732905" y="405130"/>
              <a:ext cx="2160270" cy="7080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defRPr lang="en-us"/>
              </a:pPr>
              <a:r>
                <a:rPr lang="en-gb" sz="2000"/>
                <a:t>Surds Treasure Hunt</a:t>
              </a:r>
              <a:endParaRPr lang="en-gb" sz="2000"/>
            </a:p>
          </p:txBody>
        </p:sp>
        <p:sp>
          <p:nvSpPr>
            <p:cNvPr id="8" name="Line 7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DLHgAAXQUAAHMhAABdBQAAAAAAACYAAAAIAAAA//////////8="/>
                </a:ext>
              </a:extLst>
            </p:cNvSpPr>
            <p:nvPr/>
          </p:nvSpPr>
          <p:spPr>
            <a:xfrm>
              <a:off x="5005705" y="871855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7" name="Oval 8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IBb2wU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DUIQAA7gIAALQmAADOBwAAACAAACYAAAAIAAAA//////////8="/>
                </a:ext>
              </a:extLst>
            </p:cNvSpPr>
            <p:nvPr/>
          </p:nvSpPr>
          <p:spPr>
            <a:xfrm>
              <a:off x="5499100" y="476250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endParaRPr lang="en-gb" sz="32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6" name="WordArt 9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AAAADAHQAAAAAAAADz////////gCMAAAAAAADAFgAAAAAAALAEAAAAAAAACGQAAABkAAAAFwAAABQAAAAAAAAAAAAAAP9/AAD/fwAAAAAAAAkAAAAEAAAAQAAAAAwAAAAQAAAAAAAAAAAAAAAAAAAAAAAAAB4AAABoAAAAAAAAAAAAAAAAAAAAAAAAAAAAAAAQJwAAECcAAAAAAAAAAAAAAAAAAAAAAAAAAAAAAAAAAAAAAAAAAAAAFAAAAAAAAADAwP8AAAAAAGQAAAAyAAAAAAAAAGQAAAAAAAAAf39/AAoAAAAfAAAAVAAAAAAAAAD///8BAAAAAAAAAAAAAAAAAAAAAAAAAAAAAAAAAAAAAAAAAAAAAAAAf39/AP/znQPMzMwAwMD/AH9/fwAAAAAAAAAAAAAAAAAAAAAAAAAAACEAAAAYAAAAFAAAAHMhAAC1BAAA4SYAAFAIAAAAAAAAJgAAAAgAAAD//////////w=="/>
                </a:ext>
              </a:extLst>
            </p:cNvSpPr>
            <p:nvPr/>
          </p:nvSpPr>
          <p:spPr>
            <a:xfrm>
              <a:off x="5437505" y="765175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Previous Answer</a:t>
              </a:r>
            </a:p>
          </p:txBody>
        </p:sp>
        <p:sp>
          <p:nvSpPr>
            <p:cNvPr id="5" name="Line 10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CaMwAAmiQAAEI2AACaJAAAAAAAACYAAAAIAAAA//////////8="/>
                </a:ext>
              </a:extLst>
            </p:cNvSpPr>
            <p:nvPr/>
          </p:nvSpPr>
          <p:spPr>
            <a:xfrm>
              <a:off x="8388350" y="5949950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4" name="Oval 11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BKLgAAKSIAACozAAAJJwAAACAAACYAAAAIAAAA//////////8="/>
                </a:ext>
              </a:extLst>
            </p:cNvSpPr>
            <p:nvPr/>
          </p:nvSpPr>
          <p:spPr>
            <a:xfrm>
              <a:off x="7524750" y="5553075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r>
                <a:rPr lang="en-gb" sz="3600">
                  <a:latin typeface="Times New Roman" pitchFamily="1" charset="0"/>
                  <a:ea typeface="Calibri" pitchFamily="2" charset="0"/>
                  <a:cs typeface="Calibri" pitchFamily="2" charset="0"/>
                </a:rPr>
                <a:t>?</a:t>
              </a: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3" name="WordArt 12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P9/AAAAX8dIE38AAAEAAAAAAAAAwINvAQAAAAAAAAAAAAAAALAEAAAAAAAACGQAAABkAAAAFwAAABQAAAAAAAAAAAAAAP9/AAD/fwAAAAAAAAkAAAAEAAAAAAAAAAwAAAAQAAAAAAAAAAAAAAAAAAAAAAAAAB4AAABoAAAAAAAAAAAAAAAAAAAAAAAAAAAAAAAQJwAAECcAAAAAAAAAAAAAAAAAAAAAAAAAAAAAAAAAAAAAAAAAAAAAFAAAAAAAAADAwP8AAAAAAGQAAAAyAAAAAAAAAGQAAAAAAAAAf39/AAoAAAAfAAAAVAAAAAAAAAD///8BAAAAAAAAAAAAAAAAAAAAAAAAAAAAAAAAAAAAAAAAAAAAAAAAf39/AP/znQPMzMwAwMD/AH9/fwAAAAAAAAAAAAAAAAAAAAAAAAAAACEAAAAYAAAAFAAAAOktAADwIwAAVzMAAIsnAAAAAAAAJgAAAAgAAAD//////////w=="/>
                </a:ext>
              </a:extLst>
            </p:cNvSpPr>
            <p:nvPr/>
          </p:nvSpPr>
          <p:spPr>
            <a:xfrm>
              <a:off x="7463155" y="5842000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To the next clue</a:t>
              </a:r>
            </a:p>
          </p:txBody>
        </p:sp>
      </p:grpSp>
      <p:grpSp>
        <p:nvGrpSpPr>
          <p:cNvPr id="13" name="Group 13"/>
          <p:cNvGrpSpPr>
            <a:extLst>
              <a:ext uri="smNativeData">
                <pr:smNativeData xmlns:pr="smNativeData" val="SMDATA_7_mp7VU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IsBAAANAgAAPRsAACMoAAAQAAAAJgAAAAgAAAD/////AAAAAA=="/>
              </a:ext>
            </a:extLst>
          </p:cNvGrpSpPr>
          <p:nvPr/>
        </p:nvGrpSpPr>
        <p:grpSpPr>
          <a:xfrm>
            <a:off x="250825" y="333375"/>
            <a:ext cx="4177030" cy="6191250"/>
            <a:chOff x="250825" y="333375"/>
            <a:chExt cx="4177030" cy="6191250"/>
          </a:xfrm>
        </p:grpSpPr>
        <p:sp>
          <p:nvSpPr>
            <p:cNvPr id="23" name="Text Box 14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ENDsg4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D+AQAAtQQAAMwaAAD3BgAAACAAACYAAAAIAAAA//////////8="/>
                </a:ext>
              </a:extLst>
            </p:cNvSpPr>
            <p:nvPr/>
          </p:nvSpPr>
          <p:spPr>
            <a:xfrm>
              <a:off x="323850" y="765175"/>
              <a:ext cx="4032250" cy="3670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spcBef>
                  <a:spcPts val="1080"/>
                </a:spcBef>
                <a:defRPr lang="en-us"/>
              </a:pPr>
              <a:endParaRPr lang="en-us">
                <a:latin typeface="Arial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22" name="AutoShape 15"/>
            <p:cNvSpPr>
              <a:extLst>
                <a:ext uri="smNativeData">
                  <pr:smNativeData xmlns:pr="smNativeData" val="SMDATA_13_mp7VUhMAAAAlAAAAZQAAAA0AAAAAkAAAAEgAAACQAAAASAAAAAAAAAABAAAAAAAAAAEAAABQAAAAhbacS3FV1T8AAAAAAADwv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laAAAAAgAAABQAAAAy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C2wGiw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CLAQAADQIAAD0bAAAjKAAAACAAACYAAAAIAAAA//////////8="/>
                </a:ext>
              </a:extLst>
            </p:cNvSpPr>
            <p:nvPr/>
          </p:nvSpPr>
          <p:spPr>
            <a:xfrm>
              <a:off x="250825" y="333375"/>
              <a:ext cx="4177030" cy="6191250"/>
            </a:xfrm>
            <a:prstGeom prst="roundRect">
              <a:avLst>
                <a:gd name="adj" fmla="val 16667"/>
              </a:avLst>
            </a:prstGeom>
            <a:noFill/>
            <a:ln w="57150" cap="flat" cmpd="thickThin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</a:p>
          </p:txBody>
        </p:sp>
        <p:sp>
          <p:nvSpPr>
            <p:cNvPr id="21" name="Line 16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8AAAAAg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D0ss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CLAQAAIgkAAD0bAAAiCQAAAAAAACYAAAAIAAAA//////////8="/>
                </a:ext>
              </a:extLst>
            </p:cNvSpPr>
            <p:nvPr/>
          </p:nvSpPr>
          <p:spPr>
            <a:xfrm>
              <a:off x="250825" y="1484630"/>
              <a:ext cx="4177030" cy="0"/>
            </a:xfrm>
            <a:prstGeom prst="line">
              <a:avLst/>
            </a:prstGeom>
            <a:noFill/>
            <a:ln w="38100" cap="flat" cmpd="dbl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20" name="Text Box 17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EBdeY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CCDQAAfgIAAMwaAADZBgAAACAAACYAAAAIAAAA//////////8="/>
                </a:ext>
              </a:extLst>
            </p:cNvSpPr>
            <p:nvPr/>
          </p:nvSpPr>
          <p:spPr>
            <a:xfrm>
              <a:off x="2195830" y="405130"/>
              <a:ext cx="2160270" cy="7080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defRPr lang="en-us"/>
              </a:pPr>
              <a:r>
                <a:rPr lang="en-gb" sz="2000"/>
                <a:t>Surds Treasure Hunt</a:t>
              </a:r>
              <a:endParaRPr lang="en-gb" sz="2000"/>
            </a:p>
          </p:txBody>
        </p:sp>
        <p:sp>
          <p:nvSpPr>
            <p:cNvPr id="19" name="Line 18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FBiw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DiAgAAXQUAAIoFAABdBQAAAAAAACYAAAAIAAAA//////////8="/>
                </a:ext>
              </a:extLst>
            </p:cNvSpPr>
            <p:nvPr/>
          </p:nvSpPr>
          <p:spPr>
            <a:xfrm>
              <a:off x="468630" y="871855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18" name="Oval 19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FFxg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DrBQAA7gIAAMsKAADOBwAAACAAACYAAAAIAAAA//////////8="/>
                </a:ext>
              </a:extLst>
            </p:cNvSpPr>
            <p:nvPr/>
          </p:nvSpPr>
          <p:spPr>
            <a:xfrm>
              <a:off x="962025" y="476250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7" name="WordArt 20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AAAAAAAAAAAAAAAAAAAAAAAAAAAAAAAAAAAAAAAAAAAAAAALAEAAAAAAAACGQAAABkAAAAFwAAABQAAAAAAAAAAAAAAP9/AAD/fwAAAAAAAAkAAAAEAAAAAAAAAAwAAAAQAAAAAAAAAAAAAAAAAAAAAAAAAB4AAABoAAAAAAAAAAAAAAAAAAAAAAAAAAAAAAAQJwAAECcAAAAAAAAAAAAAAAAAAAAAAAAAAAAAAAAAAAAAAAAAAAAAFAAAAAAAAADAwP8AAAAAAGQAAAAyAAAAAAAAAGQAAAAAAAAAf39/AAoAAAAfAAAAVAAAAAAAAAD///8BAAAAAAAAAAAAAAAAAAAAAAAAAAAAAAAAAAAAAAAAAAAAAAAAf39/AP/znQPMzMwAwMD/AH9/fwAAAAAAAAAAAAAAAAAAAAAAAAAAACEAAAAYAAAAFAAAAIoFAAC1BAAA+AoAAFAIAAAAAAAAJgAAAAgAAAD//////////w=="/>
                </a:ext>
              </a:extLst>
            </p:cNvSpPr>
            <p:nvPr/>
          </p:nvSpPr>
          <p:spPr>
            <a:xfrm>
              <a:off x="900430" y="765175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Previous Answer</a:t>
              </a:r>
            </a:p>
          </p:txBody>
        </p:sp>
        <p:sp>
          <p:nvSpPr>
            <p:cNvPr id="16" name="Line 21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CxFwAAmiQAAFkaAACaJAAAAAAAACYAAAAIAAAA//////////8="/>
                </a:ext>
              </a:extLst>
            </p:cNvSpPr>
            <p:nvPr/>
          </p:nvSpPr>
          <p:spPr>
            <a:xfrm>
              <a:off x="3851275" y="5949950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15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BhEgAAKSIAAEEXAAAJJwAAACAAACYAAAAIAAAA//////////8="/>
                </a:ext>
              </a:extLst>
            </p:cNvSpPr>
            <p:nvPr/>
          </p:nvSpPr>
          <p:spPr>
            <a:xfrm>
              <a:off x="2987675" y="5553075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r>
                <a:rPr lang="en-gb" sz="3600">
                  <a:latin typeface="Times New Roman" pitchFamily="1" charset="0"/>
                  <a:ea typeface="Calibri" pitchFamily="2" charset="0"/>
                  <a:cs typeface="Calibri" pitchFamily="2" charset="0"/>
                </a:rPr>
                <a:t>?</a:t>
              </a: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4" name="WordArt 23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AAAAAAAAAAAAAAAAAAAAAAAAAAAAAAAAAAAAAAAAAAAAAAALAEAAAAAAAACGQAAABkAAAAFwAAABQAAAAAAAAAAAAAAP9/AAD/fwAAAAAAAAkAAAAEAAAAAAAAAAwAAAAQAAAAAAAAAAAAAAAAAAAAAAAAAB4AAABoAAAAAAAAAAAAAAAAAAAAAAAAAAAAAAAQJwAAECcAAAAAAAAAAAAAAAAAAAAAAAAAAAAAAAAAAAAAAAAAAAAAFAAAAAAAAADAwP8AAAAAAGQAAAAyAAAAAAAAAGQAAAAAAAAAf39/AAoAAAAfAAAAVAAAAAAAAAD///8BAAAAAAAAAAAAAAAAAAAAAAAAAAAAAAAAAAAAAAAAAAAAAAAAf39/AP/znQPMzMwAwMD/AH9/fwAAAAAAAAAAAAAAAAAAAAAAAAAAACEAAAAYAAAAFAAAAAASAADwIwAAbhcAAIsnAAAAAAAAJgAAAAgAAAD//////////w=="/>
                </a:ext>
              </a:extLst>
            </p:cNvSpPr>
            <p:nvPr/>
          </p:nvSpPr>
          <p:spPr>
            <a:xfrm>
              <a:off x="2926080" y="5842000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To the next clue</a:t>
              </a:r>
            </a:p>
          </p:txBody>
        </p:sp>
      </p:grpSp>
      <p:sp>
        <p:nvSpPr>
          <p:cNvPr id="24" name="Text Box 25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DhHQAAlwkAAJc2AADdCwAAECAAACYAAAAIAAAA//////////8="/>
              </a:ext>
            </a:extLst>
          </p:cNvSpPr>
          <p:nvPr/>
        </p:nvSpPr>
        <p:spPr>
          <a:xfrm>
            <a:off x="4857115" y="1558925"/>
            <a:ext cx="4017010" cy="369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r">
              <a:defRPr lang="en-us"/>
            </a:pPr>
            <a:endParaRPr lang="en-gb"/>
          </a:p>
        </p:txBody>
      </p:sp>
      <p:sp>
        <p:nvSpPr>
          <p:cNvPr id="25" name="Rectangle 2"/>
          <p:cNvSpPr>
            <a:extLst>
              <a:ext uri="smNativeData">
                <pr:smNativeData xmlns:pr="smNativeData" val="SMDATA_13_mp7VUhMAAAAlAAAAZAAAAE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AAAAAAAAAAAEA4AAAAAAAAECAAACYAAAAIAAAA//////////8="/>
              </a:ext>
            </a:extLst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defRPr lang="en-us"/>
            </a:pPr>
            <a:endParaRPr lang="en-gb"/>
          </a:p>
        </p:txBody>
      </p:sp>
      <p:sp>
        <p:nvSpPr>
          <p:cNvPr id="26" name="Rectangle 4"/>
          <p:cNvSpPr>
            <a:extLst>
              <a:ext uri="smNativeData">
                <pr:smNativeData xmlns:pr="smNativeData" val="SMDATA_13_mp7VUhMAAAAlAAAAZAAAAE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MAAwMAAAAEAAAAAAAAAAAAAAAAAAAAAAAAAAeAAAAaAAAAAAAAAAAAAAAAAAAAAAAAAAAAAAAECcAABAnAAAAAAAAAAAAAAAAAAAAAAAAAAAAAAAAAAAAAAAAAAAAABQAAAAAAAAAwMD/AAAAAABkAAAAMgAAAAAAAABkAAAAAAAAAH9/fwAKAAAAHwAAAFQAAAD+hjcF////AQAAAAAAAAAAAAAAAAAAAAAAAAAAAAAAAAAAAAAAAAAAAAAAAn9/fwD/850DzMzMAMDA/wB/f38AAAAAAAAAAAAAAAAAAAAAAAAAAAAhAAAAGAAAABQAAAAAAAAAAAAAAEA4AAAAAAAAECAAACYAAAAIAAAA//////////8="/>
              </a:ext>
            </a:extLst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defRPr lang="en-us"/>
            </a:pPr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Content Placeholder 2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D/850DzMzMAMDA/wB/f38AAAAAAAAAAAAAAAAAAAAAAAAAAAAhAAAAGAAAABQAAAD9AQAA/hEAAFoaAAC9GwAAEAAAACYAAAAIAAAA//////////8="/>
                  </a:ext>
                </a:extLst>
              </p:cNvSpPr>
              <p:nvPr/>
            </p:nvSpPr>
            <p:spPr>
              <a:xfrm>
                <a:off x="323215" y="2924810"/>
                <a:ext cx="3960495" cy="15843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anchor="ctr">
                <a:normAutofit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7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(</m:t>
                      </m:r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7</m:t>
                          </m:r>
                        </m:e>
                      </m:rad>
                      <m:sSup>
                        <m:sSupPr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)</m:t>
                          </m:r>
                        </m:e>
                        <m:sup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0" lang="en-GB" sz="7200" b="0" i="0" u="none" strike="noStrike" kern="1200" cap="none" spc="0" normalizeH="0" baseline="3000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7" name="Content Placeholder 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DxzHi9klC7IhSvGeJSWHFE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D+hjcF////AQAAAAAAAAAAAAAAAAAAAAAAAAAAAAAAAAAAAAAAAAAAAAAAAH9/fwD/850DzMzMAMDA/wB/f38AAAAAAAAAAAAAAAAAAAAAAAAAAAAhAAAAGAAAABQAAAD9AQAA/hEAAFoaAAC9GwAAEAAAACYAAAAIAAAA//////////8="/>
                  </a:ext>
                </a:extLst>
              </p:cNvSpPr>
              <p:nvPr/>
            </p:nvSpPr>
            <p:spPr>
              <a:xfrm>
                <a:off x="323215" y="2924810"/>
                <a:ext cx="3960495" cy="1584325"/>
              </a:xfrm>
              <a:prstGeom prst="rect">
                <a:avLst/>
              </a:prstGeom>
              <a:blipFill rotWithShape="1">
                <a:blip r:embed="rId2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Content Placeholder 2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D/850DzMzMAMDA/wB/f38AAAAAAAAAAAAAAAAAAAAAAAAAAAAhAAAAGAAAABQAAADmHQAA/hEAAEM2AAC9GwAAEAAAACYAAAAIAAAA//////////8="/>
                  </a:ext>
                </a:extLst>
              </p:cNvSpPr>
              <p:nvPr/>
            </p:nvSpPr>
            <p:spPr>
              <a:xfrm>
                <a:off x="4860290" y="2924810"/>
                <a:ext cx="3960495" cy="15843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anchor="ctr">
                <a:normAutofit fontScale="92500"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7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(1+</m:t>
                      </m:r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e>
                      </m:rad>
                      <m:sSup>
                        <m:sSupPr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)</m:t>
                          </m:r>
                        </m:e>
                        <m:sup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0" lang="en-GB" sz="7200" b="0" i="0" u="none" strike="noStrike" kern="1200" cap="none" spc="0" normalizeH="0" baseline="3000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8" name="Content Placeholder 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DSaIm+jUdxPWJogVk+Ei0I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D+hjcF////AQAAAAAAAAAAAAAAAAAAAAAAAAAAAAAAAAAAAAAAAAAAAAAAAH9/fwD/850DzMzMAMDA/wB/f38AAAAAAAAAAAAAAAAAAAAAAAAAAAAhAAAAGAAAABQAAADmHQAA/hEAAEM2AAC9GwAAEAAAACYAAAAIAAAA//////////8="/>
                  </a:ext>
                </a:extLst>
              </p:cNvSpPr>
              <p:nvPr/>
            </p:nvSpPr>
            <p:spPr>
              <a:xfrm>
                <a:off x="4860290" y="2924810"/>
                <a:ext cx="3960495" cy="1584325"/>
              </a:xfrm>
              <a:prstGeom prst="rect">
                <a:avLst/>
              </a:prstGeom>
              <a:blipFill rotWithShape="1">
                <a:blip r:embed="rId3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p:sp>
        <p:nvSpPr>
          <p:cNvPr id="29" name="TextBox 28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H9/fwD/850DzMzMAMDA/wB/f38AAAAAAAAAAAAAAAAAAAAAAAAAAAAhAAAAGAAAABQAAAB+BAAAgCIAADgMAAAZJgAAECAAACYAAAAIAAAA//////////8="/>
              </a:ext>
            </a:extLst>
          </p:cNvSpPr>
          <p:nvPr/>
        </p:nvSpPr>
        <p:spPr>
          <a:xfrm>
            <a:off x="730250" y="5608320"/>
            <a:ext cx="125603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3200" b="1">
                <a:solidFill>
                  <a:srgbClr val="FF0000"/>
                </a:solidFill>
              </a:rPr>
              <a:t>Card 5</a:t>
            </a:r>
            <a:endParaRPr lang="en-gb" sz="3200" b="1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ENscgAMAAAAEAAAAAAAAAAAAAAAAAAAAAAAAAAeAAAAaAAAAAAAAAAAAAAAAAAAAAAAAAAAAAAAECcAABAnAAAAAAAAAAAAAAAAAAAAAAAAAAAAAAAAAAAAAAAAAAAAABQAAAAAAAAAwMD/AAAAAABkAAAAMgAAAAAAAABkAAAAAAAAAH9/fwAKAAAAHwAAAFQAAAD+hjcF////AQAAAAAAAAAAAAAAAAAAAAAAAAAAAAAAAAAAAAAAAAAAAAAAAH9/fwD/850DzMzMAMDA/wB/f38AAAAAAAAAAAAAAAAAAAAAAAAAAAAhAAAAGAAAABQAAABnIAAAgCIAACEoAAAZJgAAECAAACYAAAAIAAAA//////////8="/>
              </a:ext>
            </a:extLst>
          </p:cNvSpPr>
          <p:nvPr/>
        </p:nvSpPr>
        <p:spPr>
          <a:xfrm>
            <a:off x="5267325" y="5608320"/>
            <a:ext cx="125603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3200" b="1">
                <a:solidFill>
                  <a:srgbClr val="FF0000"/>
                </a:solidFill>
              </a:rPr>
              <a:t>Card 6</a:t>
            </a:r>
            <a:endParaRPr lang="en-gb" sz="3200" b="1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D/850DzMzMAMDA/wB/f38AAAAAAAAAAAAAAAAAAAAAAAAAAAAhAAAAGAAAABQAAAA4IgAAIQQAAHYlAACaBgAAEAAAACYAAAAIAAAA//////////8="/>
                  </a:ext>
                </a:extLst>
              </p:cNvSpPr>
              <p:nvPr/>
            </p:nvSpPr>
            <p:spPr>
              <a:xfrm>
                <a:off x="5562600" y="671195"/>
                <a:ext cx="527050" cy="40195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31" name="TextBox 30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OUcoRsQYv3iFOX4TZWNcBI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D+hjcF////AQAAAAAAAAAAAAAAAAAAAAAAAAAAAAAAAAAAAAAAAAAAAAAAAH9/fwD/850DzMzMAMDA/wB/f38AAAAAAAAAAAAAAAAAAAAAAAAAAAAhAAAAGAAAABQAAAA4IgAAIQQAAHYlAACaBgAAEAAAACYAAAAIAAAA//////////8="/>
                  </a:ext>
                </a:extLst>
              </p:cNvSpPr>
              <p:nvPr/>
            </p:nvSpPr>
            <p:spPr>
              <a:xfrm>
                <a:off x="5562600" y="671195"/>
                <a:ext cx="527050" cy="401955"/>
              </a:xfrm>
              <a:prstGeom prst="rect">
                <a:avLst/>
              </a:prstGeom>
              <a:blipFill rotWithShape="1">
                <a:blip r:embed="rId4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D/850DzMzMAMDA/wB/f38AAAAAAAAAAAAAAAAAAAAAAAAAAAAhAAAAGAAAABQAAAD6BQAACQQAAOoKAACCBgAAEAAAACYAAAAIAAAA//////////8="/>
                  </a:ext>
                </a:extLst>
              </p:cNvSpPr>
              <p:nvPr/>
            </p:nvSpPr>
            <p:spPr>
              <a:xfrm>
                <a:off x="971550" y="655955"/>
                <a:ext cx="802640" cy="40195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𝟏𝟓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32" name="TextBox 31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BPKrA1ssDUO7xlNXMRKFTs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D+hjcF////AQAAAAAAAAAAAAAAAAAAAAAAAAAAAAAAAAAAAAAAAAAAAAAAAH9/fwD/850DzMzMAMDA/wB/f38AAAAAAAAAAAAAAAAAAAAAAAAAAAAhAAAAGAAAABQAAAD6BQAACQQAAOoKAACCBgAAEAAAACYAAAAIAAAA//////////8="/>
                  </a:ext>
                </a:extLst>
              </p:cNvSpPr>
              <p:nvPr/>
            </p:nvSpPr>
            <p:spPr>
              <a:xfrm>
                <a:off x="971550" y="655955"/>
                <a:ext cx="802640" cy="401955"/>
              </a:xfrm>
              <a:prstGeom prst="rect">
                <a:avLst/>
              </a:prstGeom>
              <a:blipFill rotWithShape="1">
                <a:blip r:embed="rId5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p:sp>
        <p:nvSpPr>
          <p:cNvPr id="33" name="TextBox 32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H9/fwD/850DzMzMAMDA/wB/f38AAAAAAAAAAAAAAAAAAAAAAAAAAAAhAAAAGAAAABQAAAAoDgAA8wYAAHQaAACnCAAAECAAACYAAAAIAAAA//////////8="/>
              </a:ext>
            </a:extLst>
          </p:cNvSpPr>
          <p:nvPr/>
        </p:nvSpPr>
        <p:spPr>
          <a:xfrm>
            <a:off x="2301240" y="1129665"/>
            <a:ext cx="1998980" cy="2768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1200" b="1">
                <a:solidFill>
                  <a:srgbClr val="0070C0"/>
                </a:solidFill>
              </a:rPr>
              <a:t>www.interactive-maths.com</a:t>
            </a:r>
            <a:endParaRPr lang="en-gb" sz="1200" b="1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+hjcF////AQAAAAAAAAAAAAAAAAAAAAAAAAAAAAAAAAAAAAAAAAAAAAAAAH9/fwD/850DzMzMAMDA/wB/f38AAAAAAAAAAAAAAAAAAAAAAAAAAAAhAAAAGAAAABQAAADbKQAA8wYAACg2AACnCAAAECAAACYAAAAIAAAA//////////8="/>
              </a:ext>
            </a:extLst>
          </p:cNvSpPr>
          <p:nvPr/>
        </p:nvSpPr>
        <p:spPr>
          <a:xfrm>
            <a:off x="6804025" y="1129665"/>
            <a:ext cx="1999615" cy="2768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1200" b="1">
                <a:solidFill>
                  <a:srgbClr val="0070C0"/>
                </a:solidFill>
              </a:rPr>
              <a:t>www.interactive-maths.com</a:t>
            </a:r>
            <a:endParaRPr lang="en-gb" sz="1200" b="1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extLst>
              <a:ext uri="smNativeData">
                <pr:smNativeData xmlns:pr="smNativeData" val="SMDATA_7_mp7VUhMAAAAlAAAAAQAAAA8BAAAAkAAAAEgAAACQAAAASAAAAAAAAAAAAAAAAAAAABcAAAAUAAAAAAAAAAAAAAD/fwAA/38AAAAAAAAJAAAABAAAAC8CAAAMAAAAEAAAAAAAAAAAAAAAAAAAAAAAAAAfAAAAVAAAAAAAAAAAAAAAAAAAAAAAAAAAAAAAAAAAAAAAAAAAAAAAAAAAAAAAAAAAAAAAAAAAAAAAAAAAAAAAAAAAAAAAAAAAAAAAAAAAAAAAAAAAAAAAAAAAACEAAAAYAAAAFAAAAHQdAAANAgAAJjcAACMoAAAQAAAAJgAAAAgAAAD/////AAAAAA=="/>
              </a:ext>
            </a:extLst>
          </p:cNvGrpSpPr>
          <p:nvPr/>
        </p:nvGrpSpPr>
        <p:grpSpPr>
          <a:xfrm>
            <a:off x="4787900" y="333375"/>
            <a:ext cx="4177030" cy="6191250"/>
            <a:chOff x="4787900" y="333375"/>
            <a:chExt cx="4177030" cy="6191250"/>
          </a:xfrm>
        </p:grpSpPr>
        <p:sp>
          <p:nvSpPr>
            <p:cNvPr id="12" name="Text Box 3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BzHcR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nHQAAtQQAALU2AAD3BgAAACAAACYAAAAIAAAA//////////8="/>
                </a:ext>
              </a:extLst>
            </p:cNvSpPr>
            <p:nvPr/>
          </p:nvSpPr>
          <p:spPr>
            <a:xfrm>
              <a:off x="4860925" y="765175"/>
              <a:ext cx="4032250" cy="3670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spcBef>
                  <a:spcPts val="1080"/>
                </a:spcBef>
                <a:defRPr lang="en-us"/>
              </a:pPr>
              <a:endParaRPr lang="en-us">
                <a:latin typeface="Arial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1" name="AutoShape 4"/>
            <p:cNvSpPr>
              <a:extLst>
                <a:ext uri="smNativeData">
                  <pr:smNativeData xmlns:pr="smNativeData" val="SMDATA_13_mp7VUhMAAAAlAAAAZQAAAA0AAAAAkAAAAEgAAACQAAAASAAAAAAAAAABAAAAAAAAAAEAAABQAAAAhbacS3FV1T8AAAAAAADwv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laAAAAAgAAABQAAAAy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0HQAADQIAACY3AAAjKAAAACAAACYAAAAIAAAA//////////8="/>
                </a:ext>
              </a:extLst>
            </p:cNvSpPr>
            <p:nvPr/>
          </p:nvSpPr>
          <p:spPr>
            <a:xfrm>
              <a:off x="4787900" y="333375"/>
              <a:ext cx="4177030" cy="6191250"/>
            </a:xfrm>
            <a:prstGeom prst="roundRect">
              <a:avLst>
                <a:gd name="adj" fmla="val 16667"/>
              </a:avLst>
            </a:prstGeom>
            <a:noFill/>
            <a:ln w="57150" cap="flat" cmpd="thickThin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</a:p>
          </p:txBody>
        </p:sp>
        <p:sp>
          <p:nvSpPr>
            <p:cNvPr id="10" name="Line 5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8AAAAAg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0HQAAIgkAACY3AAAiCQAAAAAAACYAAAAIAAAA//////////8="/>
                </a:ext>
              </a:extLst>
            </p:cNvSpPr>
            <p:nvPr/>
          </p:nvSpPr>
          <p:spPr>
            <a:xfrm>
              <a:off x="4787900" y="1484630"/>
              <a:ext cx="4177030" cy="0"/>
            </a:xfrm>
            <a:prstGeom prst="line">
              <a:avLst/>
            </a:prstGeom>
            <a:noFill/>
            <a:ln w="38100" cap="flat" cmpd="dbl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9" name="Text Box 6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rKQAAfgIAALU2AADZBgAAACAAACYAAAAIAAAA//////////8="/>
                </a:ext>
              </a:extLst>
            </p:cNvSpPr>
            <p:nvPr/>
          </p:nvSpPr>
          <p:spPr>
            <a:xfrm>
              <a:off x="6732905" y="405130"/>
              <a:ext cx="2160270" cy="7080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defRPr lang="en-us"/>
              </a:pPr>
              <a:r>
                <a:rPr lang="en-gb" sz="2000"/>
                <a:t>Surds Treasure Hunt</a:t>
              </a:r>
              <a:endParaRPr lang="en-gb" sz="2000"/>
            </a:p>
          </p:txBody>
        </p:sp>
        <p:sp>
          <p:nvSpPr>
            <p:cNvPr id="8" name="Line 7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HgAAXQUAAHMhAABdBQAAAAAAACYAAAAIAAAA//////////8="/>
                </a:ext>
              </a:extLst>
            </p:cNvSpPr>
            <p:nvPr/>
          </p:nvSpPr>
          <p:spPr>
            <a:xfrm>
              <a:off x="5005705" y="871855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7" name="Oval 8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IQAA7gIAAHYoAADOBwAAACAAACYAAAAIAAAA//////////8="/>
                </a:ext>
              </a:extLst>
            </p:cNvSpPr>
            <p:nvPr/>
          </p:nvSpPr>
          <p:spPr>
            <a:xfrm>
              <a:off x="5499100" y="476250"/>
              <a:ext cx="107823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endParaRPr lang="en-gb" sz="32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6" name="WordArt 9"/>
            <p:cNvSpPr>
              <a:extLst>
                <a:ext uri="smNativeData">
                  <pr:smNativeData xmlns:pr="smNativeData" val="SMDATA_14_mp7VUhMAAAAlAAAAEAAAAA0AAAAAkAAAAEgAAACQAAAASAAAAAAAAAAAAAAAAAAAAAEAAABQAAAAqRs866N6H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AAAAAAAAAAAAAAAAAAAAAAAAAAAAAAAAAAAAAAAAAAAAAAALAEAAAAAAAACGQAAABkAAAAFwAAABQAAAAAAAAAAAAAAP9/AAD/fwAAAAAAAAkAAAAEAAAAAAAAAA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NQhAAArBQAAdigAAMUIAAAAAAAAJgAAAAgAAAD//////////w=="/>
                </a:ext>
              </a:extLst>
            </p:cNvSpPr>
            <p:nvPr/>
          </p:nvSpPr>
          <p:spPr>
            <a:xfrm>
              <a:off x="5499100" y="840105"/>
              <a:ext cx="1078230" cy="585470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319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Previous Answer</a:t>
              </a:r>
            </a:p>
          </p:txBody>
        </p:sp>
        <p:sp>
          <p:nvSpPr>
            <p:cNvPr id="5" name="Line 10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aMwAAmiQAAEI2AACaJAAAAAAAACYAAAAIAAAA//////////8="/>
                </a:ext>
              </a:extLst>
            </p:cNvSpPr>
            <p:nvPr/>
          </p:nvSpPr>
          <p:spPr>
            <a:xfrm>
              <a:off x="8388350" y="5949950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4" name="Oval 11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KLgAAKSIAACozAAAJJwAAACAAACYAAAAIAAAA//////////8="/>
                </a:ext>
              </a:extLst>
            </p:cNvSpPr>
            <p:nvPr/>
          </p:nvSpPr>
          <p:spPr>
            <a:xfrm>
              <a:off x="7524750" y="5553075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r>
                <a:rPr lang="en-gb" sz="3600">
                  <a:latin typeface="Times New Roman" pitchFamily="1" charset="0"/>
                  <a:ea typeface="Calibri" pitchFamily="2" charset="0"/>
                  <a:cs typeface="Calibri" pitchFamily="2" charset="0"/>
                </a:rPr>
                <a:t>?</a:t>
              </a: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3" name="WordArt 12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AAAAAAAAAAAAAAAAAAAAAAAAAAAAAAAAAAAAAAAAAAAAAAALAEAAAAAAAACGQAAABkAAAAFwAAABQAAAAAAAAAAAAAAP9/AAD/fwAAAAAAAAkAAAAEAAAAAAAAAA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OktAADwIwAAVzMAAIsnAAAAAAAAJgAAAAgAAAD//////////w=="/>
                </a:ext>
              </a:extLst>
            </p:cNvSpPr>
            <p:nvPr/>
          </p:nvSpPr>
          <p:spPr>
            <a:xfrm>
              <a:off x="7463155" y="5842000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To the next clue</a:t>
              </a:r>
            </a:p>
          </p:txBody>
        </p:sp>
      </p:grpSp>
      <p:grpSp>
        <p:nvGrpSpPr>
          <p:cNvPr id="13" name="Group 13"/>
          <p:cNvGrpSpPr>
            <a:extLst>
              <a:ext uri="smNativeData">
                <pr:smNativeData xmlns:pr="smNativeData" val="SMDATA_7_mp7VU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IsBAAANAgAAPRsAACMoAAAQAAAAJgAAAAgAAAD/////AAAAAA=="/>
              </a:ext>
            </a:extLst>
          </p:cNvGrpSpPr>
          <p:nvPr/>
        </p:nvGrpSpPr>
        <p:grpSpPr>
          <a:xfrm>
            <a:off x="250825" y="333375"/>
            <a:ext cx="4177030" cy="6191250"/>
            <a:chOff x="250825" y="333375"/>
            <a:chExt cx="4177030" cy="6191250"/>
          </a:xfrm>
        </p:grpSpPr>
        <p:sp>
          <p:nvSpPr>
            <p:cNvPr id="23" name="Text Box 14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AQAAtQQAAMwaAAD3BgAAACAAACYAAAAIAAAA//////////8="/>
                </a:ext>
              </a:extLst>
            </p:cNvSpPr>
            <p:nvPr/>
          </p:nvSpPr>
          <p:spPr>
            <a:xfrm>
              <a:off x="323850" y="765175"/>
              <a:ext cx="4032250" cy="3670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spcBef>
                  <a:spcPts val="1080"/>
                </a:spcBef>
                <a:defRPr lang="en-us"/>
              </a:pPr>
              <a:endParaRPr lang="en-us">
                <a:latin typeface="Arial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22" name="AutoShape 15"/>
            <p:cNvSpPr>
              <a:extLst>
                <a:ext uri="smNativeData">
                  <pr:smNativeData xmlns:pr="smNativeData" val="SMDATA_13_mp7VUhMAAAAlAAAAZQAAAA0AAAAAkAAAAEgAAACQAAAASAAAAAAAAAABAAAAAAAAAAEAAABQAAAAhbacS3FV1T8AAAAAAADwv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laAAAAAgAAABQAAAAy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AQAADQIAAD0bAAAjKAAAACAAACYAAAAIAAAA//////////8="/>
                </a:ext>
              </a:extLst>
            </p:cNvSpPr>
            <p:nvPr/>
          </p:nvSpPr>
          <p:spPr>
            <a:xfrm>
              <a:off x="250825" y="333375"/>
              <a:ext cx="4177030" cy="6191250"/>
            </a:xfrm>
            <a:prstGeom prst="roundRect">
              <a:avLst>
                <a:gd name="adj" fmla="val 16667"/>
              </a:avLst>
            </a:prstGeom>
            <a:noFill/>
            <a:ln w="57150" cap="flat" cmpd="thickThin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</a:p>
          </p:txBody>
        </p:sp>
        <p:sp>
          <p:nvSpPr>
            <p:cNvPr id="21" name="Line 16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8AAAAAg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AQAAIgkAAD0bAAAiCQAAAAAAACYAAAAIAAAA//////////8="/>
                </a:ext>
              </a:extLst>
            </p:cNvSpPr>
            <p:nvPr/>
          </p:nvSpPr>
          <p:spPr>
            <a:xfrm>
              <a:off x="250825" y="1484630"/>
              <a:ext cx="4177030" cy="0"/>
            </a:xfrm>
            <a:prstGeom prst="line">
              <a:avLst/>
            </a:prstGeom>
            <a:noFill/>
            <a:ln w="38100" cap="flat" cmpd="dbl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20" name="Text Box 17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CDQAAfgIAAMwaAADZBgAAACAAACYAAAAIAAAA//////////8="/>
                </a:ext>
              </a:extLst>
            </p:cNvSpPr>
            <p:nvPr/>
          </p:nvSpPr>
          <p:spPr>
            <a:xfrm>
              <a:off x="2195830" y="405130"/>
              <a:ext cx="2160270" cy="7080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defRPr lang="en-us"/>
              </a:pPr>
              <a:r>
                <a:rPr lang="en-gb" sz="2000"/>
                <a:t>Surds Treasure Hunt</a:t>
              </a:r>
              <a:endParaRPr lang="en-gb" sz="2000"/>
            </a:p>
          </p:txBody>
        </p:sp>
        <p:sp>
          <p:nvSpPr>
            <p:cNvPr id="19" name="Line 18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AgAAXQUAAIoFAABdBQAAAAAAACYAAAAIAAAA//////////8="/>
                </a:ext>
              </a:extLst>
            </p:cNvSpPr>
            <p:nvPr/>
          </p:nvSpPr>
          <p:spPr>
            <a:xfrm>
              <a:off x="468630" y="871855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18" name="Oval 19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rBQAA7gIAAMsKAADOBwAAACAAACYAAAAIAAAA//////////8="/>
                </a:ext>
              </a:extLst>
            </p:cNvSpPr>
            <p:nvPr/>
          </p:nvSpPr>
          <p:spPr>
            <a:xfrm>
              <a:off x="962025" y="476250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7" name="WordArt 20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AAAAAAAAAAAAAAAAAAAAAAAAAAAAAAAAAAAAAAAAAAAAAAALAEAAAAAAAACGQAAABkAAAAFwAAABQAAAAAAAAAAAAAAP9/AAD/fwAAAAAAAAkAAAAEAAAAAAAAAA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IoFAAC1BAAA+AoAAFAIAAAAAAAAJgAAAAgAAAD//////////w=="/>
                </a:ext>
              </a:extLst>
            </p:cNvSpPr>
            <p:nvPr/>
          </p:nvSpPr>
          <p:spPr>
            <a:xfrm>
              <a:off x="900430" y="765175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Previous Answer</a:t>
              </a:r>
            </a:p>
          </p:txBody>
        </p:sp>
        <p:sp>
          <p:nvSpPr>
            <p:cNvPr id="16" name="Line 21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xFwAAmiQAAFkaAACaJAAAAAAAACYAAAAIAAAA//////////8="/>
                </a:ext>
              </a:extLst>
            </p:cNvSpPr>
            <p:nvPr/>
          </p:nvSpPr>
          <p:spPr>
            <a:xfrm>
              <a:off x="3851275" y="5949950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15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EgAAKSIAAEEXAAAJJwAAACAAACYAAAAIAAAA//////////8="/>
                </a:ext>
              </a:extLst>
            </p:cNvSpPr>
            <p:nvPr/>
          </p:nvSpPr>
          <p:spPr>
            <a:xfrm>
              <a:off x="2987675" y="5553075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r>
                <a:rPr lang="en-gb" sz="3600">
                  <a:latin typeface="Times New Roman" pitchFamily="1" charset="0"/>
                  <a:ea typeface="Calibri" pitchFamily="2" charset="0"/>
                  <a:cs typeface="Calibri" pitchFamily="2" charset="0"/>
                </a:rPr>
                <a:t>?</a:t>
              </a: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4" name="WordArt 23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AAAAAAAAAAAAAAAAAAAAAAAAAAAAAAAAAAAAAAAAAAAAAAALAEAAAAAAAACGQAAABkAAAAFwAAABQAAAAAAAAAAAAAAP9/AAD/fwAAAAAAAAkAAAAEAAAAAAAAAA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AASAADwIwAAbhcAAIsnAAAAAAAAJgAAAAgAAAD//////////w=="/>
                </a:ext>
              </a:extLst>
            </p:cNvSpPr>
            <p:nvPr/>
          </p:nvSpPr>
          <p:spPr>
            <a:xfrm>
              <a:off x="2926080" y="5842000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To the next clue</a:t>
              </a:r>
            </a:p>
          </p:txBody>
        </p:sp>
      </p:grpSp>
      <p:sp>
        <p:nvSpPr>
          <p:cNvPr id="24" name="Text Box 25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hHQAAlwkAAJc2AADdCwAAECAAACYAAAAIAAAA//////////8="/>
              </a:ext>
            </a:extLst>
          </p:cNvSpPr>
          <p:nvPr/>
        </p:nvSpPr>
        <p:spPr>
          <a:xfrm>
            <a:off x="4857115" y="1558925"/>
            <a:ext cx="4017010" cy="369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r">
              <a:defRPr lang="en-us"/>
            </a:pPr>
            <a:endParaRPr lang="en-gb"/>
          </a:p>
        </p:txBody>
      </p:sp>
      <p:sp>
        <p:nvSpPr>
          <p:cNvPr id="25" name="Rectangle 2"/>
          <p:cNvSpPr>
            <a:extLst>
              <a:ext uri="smNativeData">
                <pr:smNativeData xmlns:pr="smNativeData" val="SMDATA_13_mp7VUhMAAAAlAAAAZAAAAE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EA4AAAAAAAAECAAACYAAAAIAAAA//////////8="/>
              </a:ext>
            </a:extLst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defRPr lang="en-us"/>
            </a:pPr>
            <a:endParaRPr lang="en-gb"/>
          </a:p>
        </p:txBody>
      </p:sp>
      <p:sp>
        <p:nvSpPr>
          <p:cNvPr id="26" name="Rectangle 4"/>
          <p:cNvSpPr>
            <a:extLst>
              <a:ext uri="smNativeData">
                <pr:smNativeData xmlns:pr="smNativeData" val="SMDATA_13_mp7VUhMAAAAlAAAAZAAAAE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EA4AAAAAAAAECAAACYAAAAIAAAA//////////8="/>
              </a:ext>
            </a:extLst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defRPr lang="en-us"/>
            </a:pPr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Content Placeholder 2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9AQAAGxEAAFoaAADaGgAAEAAAACYAAAAIAAAA//////////8="/>
                  </a:ext>
                </a:extLst>
              </p:cNvSpPr>
              <p:nvPr/>
            </p:nvSpPr>
            <p:spPr>
              <a:xfrm>
                <a:off x="323215" y="2780665"/>
                <a:ext cx="3960495" cy="15843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anchor="ctr">
                <a:normAutofit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7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(2</m:t>
                      </m:r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3</m:t>
                          </m:r>
                        </m:e>
                      </m:rad>
                      <m:sSup>
                        <m:sSupPr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)</m:t>
                          </m:r>
                        </m:e>
                        <m:sup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0" lang="en-GB" sz="7200" b="0" i="0" u="none" strike="noStrike" kern="1200" cap="none" spc="0" normalizeH="0" baseline="3000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7" name="Content Placeholder 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PwJGS5gIuq3+ewpO3QHq1I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9AQAAGxEAAFoaAADaGgAAEAAAACYAAAAIAAAA//////////8="/>
                  </a:ext>
                </a:extLst>
              </p:cNvSpPr>
              <p:nvPr/>
            </p:nvSpPr>
            <p:spPr>
              <a:xfrm>
                <a:off x="323215" y="2780665"/>
                <a:ext cx="3960495" cy="1584325"/>
              </a:xfrm>
              <a:prstGeom prst="rect">
                <a:avLst/>
              </a:prstGeom>
              <a:blipFill rotWithShape="1">
                <a:blip r:embed="rId2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Content Placeholder 2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mHQAAGxEAAEM2AADaGgAAEAAAACYAAAAIAAAA//////////8="/>
                  </a:ext>
                </a:extLst>
              </p:cNvSpPr>
              <p:nvPr/>
            </p:nvSpPr>
            <p:spPr>
              <a:xfrm>
                <a:off x="4860290" y="2780665"/>
                <a:ext cx="3960495" cy="15843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anchor="ctr">
                <a:normAutofit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75</m:t>
                          </m:r>
                        </m:e>
                      </m:rad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8" name="Content Placeholder 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Ei+U3KdWTrqfswxNIxzyTE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mHQAAGxEAAEM2AADaGgAAEAAAACYAAAAIAAAA//////////8="/>
                  </a:ext>
                </a:extLst>
              </p:cNvSpPr>
              <p:nvPr/>
            </p:nvSpPr>
            <p:spPr>
              <a:xfrm>
                <a:off x="4860290" y="2780665"/>
                <a:ext cx="3960495" cy="1584325"/>
              </a:xfrm>
              <a:prstGeom prst="rect">
                <a:avLst/>
              </a:prstGeom>
              <a:blipFill rotWithShape="1">
                <a:blip r:embed="rId3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p:sp>
        <p:nvSpPr>
          <p:cNvPr id="29" name="TextBox 28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B+BAAAgCIAADgMAAAZJgAAECAAACYAAAAIAAAA//////////8="/>
              </a:ext>
            </a:extLst>
          </p:cNvSpPr>
          <p:nvPr/>
        </p:nvSpPr>
        <p:spPr>
          <a:xfrm>
            <a:off x="730250" y="5608320"/>
            <a:ext cx="125603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3200" b="1">
                <a:solidFill>
                  <a:srgbClr val="FF0000"/>
                </a:solidFill>
              </a:rPr>
              <a:t>Card 7</a:t>
            </a:r>
            <a:endParaRPr lang="en-gb" sz="3200" b="1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BnIAAAgCIAACEoAAAZJgAAECAAACYAAAAIAAAA//////////8="/>
              </a:ext>
            </a:extLst>
          </p:cNvSpPr>
          <p:nvPr/>
        </p:nvSpPr>
        <p:spPr>
          <a:xfrm>
            <a:off x="5267325" y="5608320"/>
            <a:ext cx="125603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3200" b="1">
                <a:solidFill>
                  <a:srgbClr val="FF0000"/>
                </a:solidFill>
              </a:rPr>
              <a:t>Card 8</a:t>
            </a:r>
            <a:endParaRPr lang="en-gb" sz="3200" b="1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UIQAAIQQAAHYoAACaBgAAEAAAACYAAAAIAAAA//////////8="/>
                  </a:ext>
                </a:extLst>
              </p:cNvSpPr>
              <p:nvPr/>
            </p:nvSpPr>
            <p:spPr>
              <a:xfrm>
                <a:off x="5499100" y="671195"/>
                <a:ext cx="1078230" cy="40195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𝟒</m:t>
                      </m:r>
                      <m:r>
                        <a:rPr lang="en-GB" b="1" i="1" smtClean="0">
                          <a:latin typeface="Cambria Math"/>
                        </a:rPr>
                        <m:t>−</m:t>
                      </m:r>
                      <m:r>
                        <a:rPr lang="en-GB" b="1" i="1" smtClean="0">
                          <a:latin typeface="Cambria Math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31" name="TextBox 30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Dp0QD0xhBaaJCy5aipxiFQ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UIQAAIQQAAHYoAACaBgAAEAAAACYAAAAIAAAA//////////8="/>
                  </a:ext>
                </a:extLst>
              </p:cNvSpPr>
              <p:nvPr/>
            </p:nvSpPr>
            <p:spPr>
              <a:xfrm>
                <a:off x="5499100" y="671195"/>
                <a:ext cx="1078230" cy="401955"/>
              </a:xfrm>
              <a:prstGeom prst="rect">
                <a:avLst/>
              </a:prstGeom>
              <a:blipFill rotWithShape="1">
                <a:blip r:embed="rId4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BeBgAACQQAAHUKAACLBgAAEAAAACYAAAAIAAAA//////////8="/>
                  </a:ext>
                </a:extLst>
              </p:cNvSpPr>
              <p:nvPr/>
            </p:nvSpPr>
            <p:spPr>
              <a:xfrm>
                <a:off x="1035050" y="655955"/>
                <a:ext cx="664845" cy="40767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𝟓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32" name="TextBox 31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KFLFym8czEX2zVwXzpAHF4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BeBgAACQQAAHUKAACLBgAAEAAAACYAAAAIAAAA//////////8="/>
                  </a:ext>
                </a:extLst>
              </p:cNvSpPr>
              <p:nvPr/>
            </p:nvSpPr>
            <p:spPr>
              <a:xfrm>
                <a:off x="1035050" y="655955"/>
                <a:ext cx="664845" cy="407670"/>
              </a:xfrm>
              <a:prstGeom prst="rect">
                <a:avLst/>
              </a:prstGeom>
              <a:blipFill rotWithShape="1">
                <a:blip r:embed="rId5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p:sp>
        <p:nvSpPr>
          <p:cNvPr id="33" name="TextBox 32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AoDgAA8wYAAHQaAACnCAAAECAAACYAAAAIAAAA//////////8="/>
              </a:ext>
            </a:extLst>
          </p:cNvSpPr>
          <p:nvPr/>
        </p:nvSpPr>
        <p:spPr>
          <a:xfrm>
            <a:off x="2301240" y="1129665"/>
            <a:ext cx="1998980" cy="2768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1200" b="1">
                <a:solidFill>
                  <a:srgbClr val="0070C0"/>
                </a:solidFill>
              </a:rPr>
              <a:t>www.interactive-maths.com</a:t>
            </a:r>
            <a:endParaRPr lang="en-gb" sz="1200" b="1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DbKQAA8wYAACg2AACnCAAAECAAACYAAAAIAAAA//////////8="/>
              </a:ext>
            </a:extLst>
          </p:cNvSpPr>
          <p:nvPr/>
        </p:nvSpPr>
        <p:spPr>
          <a:xfrm>
            <a:off x="6804025" y="1129665"/>
            <a:ext cx="1999615" cy="2768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1200" b="1">
                <a:solidFill>
                  <a:srgbClr val="0070C0"/>
                </a:solidFill>
              </a:rPr>
              <a:t>www.interactive-maths.com</a:t>
            </a:r>
            <a:endParaRPr lang="en-gb" sz="1200" b="1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extLst>
              <a:ext uri="smNativeData">
                <pr:smNativeData xmlns:pr="smNativeData" val="SMDATA_7_mp7VU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HQdAAANAgAAJjcAACMoAAAQAAAAJgAAAAgAAAD/////AAAAAA=="/>
              </a:ext>
            </a:extLst>
          </p:cNvGrpSpPr>
          <p:nvPr/>
        </p:nvGrpSpPr>
        <p:grpSpPr>
          <a:xfrm>
            <a:off x="4787900" y="333375"/>
            <a:ext cx="4177030" cy="6191250"/>
            <a:chOff x="4787900" y="333375"/>
            <a:chExt cx="4177030" cy="6191250"/>
          </a:xfrm>
        </p:grpSpPr>
        <p:sp>
          <p:nvSpPr>
            <p:cNvPr id="12" name="Text Box 3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nHQAAtQQAALU2AAD3BgAAACAAACYAAAAIAAAA//////////8="/>
                </a:ext>
              </a:extLst>
            </p:cNvSpPr>
            <p:nvPr/>
          </p:nvSpPr>
          <p:spPr>
            <a:xfrm>
              <a:off x="4860925" y="765175"/>
              <a:ext cx="4032250" cy="3670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spcBef>
                  <a:spcPts val="1080"/>
                </a:spcBef>
                <a:defRPr lang="en-us"/>
              </a:pPr>
              <a:endParaRPr lang="en-us">
                <a:latin typeface="Arial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1" name="AutoShape 4"/>
            <p:cNvSpPr>
              <a:extLst>
                <a:ext uri="smNativeData">
                  <pr:smNativeData xmlns:pr="smNativeData" val="SMDATA_13_mp7VUhMAAAAlAAAAZQAAAA0AAAAAkAAAAEgAAACQAAAASAAAAAAAAAABAAAAAAAAAAEAAABQAAAAhbacS3FV1T8AAAAAAADwv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laAAAAAgAAABQAAAAy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0HQAADQIAACY3AAAjKAAAACAAACYAAAAIAAAA//////////8="/>
                </a:ext>
              </a:extLst>
            </p:cNvSpPr>
            <p:nvPr/>
          </p:nvSpPr>
          <p:spPr>
            <a:xfrm>
              <a:off x="4787900" y="333375"/>
              <a:ext cx="4177030" cy="6191250"/>
            </a:xfrm>
            <a:prstGeom prst="roundRect">
              <a:avLst>
                <a:gd name="adj" fmla="val 16667"/>
              </a:avLst>
            </a:prstGeom>
            <a:noFill/>
            <a:ln w="57150" cap="flat" cmpd="thickThin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</a:p>
          </p:txBody>
        </p:sp>
        <p:sp>
          <p:nvSpPr>
            <p:cNvPr id="10" name="Line 5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8AAAAAg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Og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0HQAAIgkAACY3AAAiCQAAAAAAACYAAAAIAAAA//////////8="/>
                </a:ext>
              </a:extLst>
            </p:cNvSpPr>
            <p:nvPr/>
          </p:nvSpPr>
          <p:spPr>
            <a:xfrm>
              <a:off x="4787900" y="1484630"/>
              <a:ext cx="4177030" cy="0"/>
            </a:xfrm>
            <a:prstGeom prst="line">
              <a:avLst/>
            </a:prstGeom>
            <a:noFill/>
            <a:ln w="38100" cap="flat" cmpd="dbl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9" name="Text Box 6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CEmIS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rKQAAfgIAALU2AADZBgAAACAAACYAAAAIAAAA//////////8="/>
                </a:ext>
              </a:extLst>
            </p:cNvSpPr>
            <p:nvPr/>
          </p:nvSpPr>
          <p:spPr>
            <a:xfrm>
              <a:off x="6732905" y="405130"/>
              <a:ext cx="2160270" cy="7080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defRPr lang="en-us"/>
              </a:pPr>
              <a:r>
                <a:rPr lang="en-gb" sz="2000"/>
                <a:t>Surds Treasure Hunt</a:t>
              </a:r>
              <a:endParaRPr lang="en-gb" sz="2000"/>
            </a:p>
          </p:txBody>
        </p:sp>
        <p:sp>
          <p:nvSpPr>
            <p:cNvPr id="8" name="Line 7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ENscg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HgAAXQUAAHMhAABdBQAAAAAAACYAAAAIAAAA//////////8="/>
                </a:ext>
              </a:extLst>
            </p:cNvSpPr>
            <p:nvPr/>
          </p:nvSpPr>
          <p:spPr>
            <a:xfrm>
              <a:off x="5005705" y="871855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7" name="Oval 8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OZGIg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IQAA7gIAALQmAADOBwAAACAAACYAAAAIAAAA//////////8="/>
                </a:ext>
              </a:extLst>
            </p:cNvSpPr>
            <p:nvPr/>
          </p:nvSpPr>
          <p:spPr>
            <a:xfrm>
              <a:off x="5499100" y="476250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endParaRPr lang="en-gb" sz="32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6" name="WordArt 9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AADQEAAAAAAAAAAAAAAAAAAAAAAAAAAKQAAAAAAPMBAAAAALAEAAAAAAAACGQAAABkAAAAFwAAABQAAAAAAAAAAAAAAP9/AAD/fwAAAAAAAAkAAAAEAAAAAAAAAA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HMhAAC1BAAA4SYAAFAIAAAAAAAAJgAAAAgAAAD//////////w=="/>
                </a:ext>
              </a:extLst>
            </p:cNvSpPr>
            <p:nvPr/>
          </p:nvSpPr>
          <p:spPr>
            <a:xfrm>
              <a:off x="5437505" y="765175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Previous Answer</a:t>
              </a:r>
            </a:p>
          </p:txBody>
        </p:sp>
        <p:sp>
          <p:nvSpPr>
            <p:cNvPr id="5" name="Line 10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DBrde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aMwAAmiQAAEI2AACaJAAAAAAAACYAAAAIAAAA//////////8="/>
                </a:ext>
              </a:extLst>
            </p:cNvSpPr>
            <p:nvPr/>
          </p:nvSpPr>
          <p:spPr>
            <a:xfrm>
              <a:off x="8388350" y="5949950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4" name="Oval 11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LiCvQ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KLgAAKSIAACozAAAJJwAAACAAACYAAAAIAAAA//////////8="/>
                </a:ext>
              </a:extLst>
            </p:cNvSpPr>
            <p:nvPr/>
          </p:nvSpPr>
          <p:spPr>
            <a:xfrm>
              <a:off x="7524750" y="5553075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r>
                <a:rPr lang="en-gb" sz="3600">
                  <a:latin typeface="Times New Roman" pitchFamily="1" charset="0"/>
                  <a:ea typeface="Calibri" pitchFamily="2" charset="0"/>
                  <a:cs typeface="Calibri" pitchFamily="2" charset="0"/>
                </a:rPr>
                <a:t>?</a:t>
              </a: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3" name="WordArt 12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AAAAC4gr0CAAAAAJCCvQIAAAAAMIO9AgAAAACglRoBAAAAALAEAAAAAAAACGQAAABkAAAAFwAAABQAAAAAAAAAAAAAAP9/AAD/fwAAAAAAAAkAAAAEAAAAAAAAAA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OktAADwIwAAVzMAAIsnAAAAAAAAJgAAAAgAAAD//////////w=="/>
                </a:ext>
              </a:extLst>
            </p:cNvSpPr>
            <p:nvPr/>
          </p:nvSpPr>
          <p:spPr>
            <a:xfrm>
              <a:off x="7463155" y="5842000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To the next clue</a:t>
              </a:r>
            </a:p>
          </p:txBody>
        </p:sp>
      </p:grpSp>
      <p:grpSp>
        <p:nvGrpSpPr>
          <p:cNvPr id="13" name="Group 13"/>
          <p:cNvGrpSpPr>
            <a:extLst>
              <a:ext uri="smNativeData">
                <pr:smNativeData xmlns:pr="smNativeData" val="SMDATA_7_mp7VU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IsBAAANAgAAPRsAACMoAAAQAAAAJgAAAAgAAAD/////AAAAAA=="/>
              </a:ext>
            </a:extLst>
          </p:cNvGrpSpPr>
          <p:nvPr/>
        </p:nvGrpSpPr>
        <p:grpSpPr>
          <a:xfrm>
            <a:off x="250825" y="333375"/>
            <a:ext cx="4177030" cy="6191250"/>
            <a:chOff x="250825" y="333375"/>
            <a:chExt cx="4177030" cy="6191250"/>
          </a:xfrm>
        </p:grpSpPr>
        <p:sp>
          <p:nvSpPr>
            <p:cNvPr id="23" name="Text Box 14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AQAAtQQAAMwaAAD3BgAAACAAACYAAAAIAAAA//////////8="/>
                </a:ext>
              </a:extLst>
            </p:cNvSpPr>
            <p:nvPr/>
          </p:nvSpPr>
          <p:spPr>
            <a:xfrm>
              <a:off x="323850" y="765175"/>
              <a:ext cx="4032250" cy="3670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spcBef>
                  <a:spcPts val="1080"/>
                </a:spcBef>
                <a:defRPr lang="en-us"/>
              </a:pPr>
              <a:endParaRPr lang="en-us">
                <a:latin typeface="Arial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22" name="AutoShape 15"/>
            <p:cNvSpPr>
              <a:extLst>
                <a:ext uri="smNativeData">
                  <pr:smNativeData xmlns:pr="smNativeData" val="SMDATA_13_mp7VUhMAAAAlAAAAZQAAAA0AAAAAkAAAAEgAAACQAAAASAAAAAAAAAABAAAAAAAAAAEAAABQAAAAhbacS3FV1T8AAAAAAADwv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laAAAAAgAAABQAAAAy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AQAADQIAAD0bAAAjKAAAACAAACYAAAAIAAAA//////////8="/>
                </a:ext>
              </a:extLst>
            </p:cNvSpPr>
            <p:nvPr/>
          </p:nvSpPr>
          <p:spPr>
            <a:xfrm>
              <a:off x="250825" y="333375"/>
              <a:ext cx="4177030" cy="6191250"/>
            </a:xfrm>
            <a:prstGeom prst="roundRect">
              <a:avLst>
                <a:gd name="adj" fmla="val 16667"/>
              </a:avLst>
            </a:prstGeom>
            <a:noFill/>
            <a:ln w="57150" cap="flat" cmpd="thickThin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</a:p>
          </p:txBody>
        </p:sp>
        <p:sp>
          <p:nvSpPr>
            <p:cNvPr id="21" name="Line 16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8AAAAAg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AQAAIgkAAD0bAAAiCQAAAAAAACYAAAAIAAAA//////////8="/>
                </a:ext>
              </a:extLst>
            </p:cNvSpPr>
            <p:nvPr/>
          </p:nvSpPr>
          <p:spPr>
            <a:xfrm>
              <a:off x="250825" y="1484630"/>
              <a:ext cx="4177030" cy="0"/>
            </a:xfrm>
            <a:prstGeom prst="line">
              <a:avLst/>
            </a:prstGeom>
            <a:noFill/>
            <a:ln w="38100" cap="flat" cmpd="dbl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20" name="Text Box 17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CDQAAfgIAAMwaAADZBgAAACAAACYAAAAIAAAA//////////8="/>
                </a:ext>
              </a:extLst>
            </p:cNvSpPr>
            <p:nvPr/>
          </p:nvSpPr>
          <p:spPr>
            <a:xfrm>
              <a:off x="2195830" y="405130"/>
              <a:ext cx="2160270" cy="7080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defRPr lang="en-us"/>
              </a:pPr>
              <a:r>
                <a:rPr lang="en-gb" sz="2000"/>
                <a:t>Surds Treasure Hunt</a:t>
              </a:r>
              <a:endParaRPr lang="en-gb" sz="2000"/>
            </a:p>
          </p:txBody>
        </p:sp>
        <p:sp>
          <p:nvSpPr>
            <p:cNvPr id="19" name="Line 18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BMEI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AgAAXQUAAIoFAABdBQAAAAAAACYAAAAIAAAA//////////8="/>
                </a:ext>
              </a:extLst>
            </p:cNvSpPr>
            <p:nvPr/>
          </p:nvSpPr>
          <p:spPr>
            <a:xfrm>
              <a:off x="468630" y="871855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18" name="Oval 19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BADAg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rBQAA7gIAAMsKAADOBwAAACAAACYAAAAIAAAA//////////8="/>
                </a:ext>
              </a:extLst>
            </p:cNvSpPr>
            <p:nvPr/>
          </p:nvSpPr>
          <p:spPr>
            <a:xfrm>
              <a:off x="962025" y="476250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7" name="WordArt 20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NsAAAAAAAAApgFCAgAAAAAAAOwCAAAAAAAAAAAAAAAAAAAAALAEAAAAAAAACGQAAABkAAAAFwAAABQAAAAAAAAAAAAAAP9/AAD/fwAAAAAAAAkAAAAEAAAA4AAvAQ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IoFAAC1BAAA+AoAAFAIAAAAAAAAJgAAAAgAAAD//////////w=="/>
                </a:ext>
              </a:extLst>
            </p:cNvSpPr>
            <p:nvPr/>
          </p:nvSpPr>
          <p:spPr>
            <a:xfrm>
              <a:off x="900430" y="765175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Previous Answer</a:t>
              </a:r>
            </a:p>
          </p:txBody>
        </p:sp>
        <p:sp>
          <p:nvSpPr>
            <p:cNvPr id="16" name="Line 21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Q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xFwAAmiQAAFkaAACaJAAAAAAAACYAAAAIAAAA//////////8="/>
                </a:ext>
              </a:extLst>
            </p:cNvSpPr>
            <p:nvPr/>
          </p:nvSpPr>
          <p:spPr>
            <a:xfrm>
              <a:off x="3851275" y="5949950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15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EgAAKSIAAEEXAAAJJwAAACAAACYAAAAIAAAA//////////8="/>
                </a:ext>
              </a:extLst>
            </p:cNvSpPr>
            <p:nvPr/>
          </p:nvSpPr>
          <p:spPr>
            <a:xfrm>
              <a:off x="2987675" y="5553075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r>
                <a:rPr lang="en-gb" sz="3600">
                  <a:latin typeface="Times New Roman" pitchFamily="1" charset="0"/>
                  <a:ea typeface="Calibri" pitchFamily="2" charset="0"/>
                  <a:cs typeface="Calibri" pitchFamily="2" charset="0"/>
                </a:rPr>
                <a:t>?</a:t>
              </a: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4" name="WordArt 23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AAAAAAAAAAAAAAAAAAAAAAAAAAAAAAAAAAAAAAAAAAAAAAALAEAAAAAAAACGQAAABkAAAAFwAAABQAAAAAAAAAAAAAAP9/AAD/fwAAAAAAAAkAAAAEAAAAvQIAAA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AASAADwIwAAbhcAAIsnAAAAAAAAJgAAAAgAAAD//////////w=="/>
                </a:ext>
              </a:extLst>
            </p:cNvSpPr>
            <p:nvPr/>
          </p:nvSpPr>
          <p:spPr>
            <a:xfrm>
              <a:off x="2926080" y="5842000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To the next clue</a:t>
              </a:r>
            </a:p>
          </p:txBody>
        </p:sp>
      </p:grpSp>
      <p:sp>
        <p:nvSpPr>
          <p:cNvPr id="24" name="Text Box 25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hHQAAlwkAAJc2AADdCwAAECAAACYAAAAIAAAA//////////8="/>
              </a:ext>
            </a:extLst>
          </p:cNvSpPr>
          <p:nvPr/>
        </p:nvSpPr>
        <p:spPr>
          <a:xfrm>
            <a:off x="4857115" y="1558925"/>
            <a:ext cx="4017010" cy="369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r">
              <a:defRPr lang="en-us"/>
            </a:pPr>
            <a:endParaRPr lang="en-gb"/>
          </a:p>
        </p:txBody>
      </p:sp>
      <p:sp>
        <p:nvSpPr>
          <p:cNvPr id="25" name="Rectangle 2"/>
          <p:cNvSpPr>
            <a:extLst>
              <a:ext uri="smNativeData">
                <pr:smNativeData xmlns:pr="smNativeData" val="SMDATA_13_mp7VUhMAAAAlAAAAZAAAAE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EA4AAAAAAAAECAAACYAAAAIAAAA//////////8="/>
              </a:ext>
            </a:extLst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defRPr lang="en-us"/>
            </a:pPr>
            <a:endParaRPr lang="en-gb"/>
          </a:p>
        </p:txBody>
      </p:sp>
      <p:sp>
        <p:nvSpPr>
          <p:cNvPr id="26" name="Rectangle 4"/>
          <p:cNvSpPr>
            <a:extLst>
              <a:ext uri="smNativeData">
                <pr:smNativeData xmlns:pr="smNativeData" val="SMDATA_13_mp7VUhMAAAAlAAAAZAAAAE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EA4AAAAAAAAECAAACYAAAAIAAAA//////////8="/>
              </a:ext>
            </a:extLst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defRPr lang="en-us"/>
            </a:pPr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Content Placeholder 2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9AQAAjREAAFoaAABMGwAAEAAAACYAAAAIAAAA//////////8="/>
                  </a:ext>
                </a:extLst>
              </p:cNvSpPr>
              <p:nvPr/>
            </p:nvSpPr>
            <p:spPr>
              <a:xfrm>
                <a:off x="323215" y="2853055"/>
                <a:ext cx="3960495" cy="15843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anchor="ctr">
                <a:normAutofit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200</m:t>
                          </m:r>
                        </m:e>
                      </m:rad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7" name="Content Placeholder 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HhLsX8x6csAjuUGZ1YVU2g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9AQAAjREAAFoaAABMGwAAEAAAACYAAAAIAAAA//////////8="/>
                  </a:ext>
                </a:extLst>
              </p:cNvSpPr>
              <p:nvPr/>
            </p:nvSpPr>
            <p:spPr>
              <a:xfrm>
                <a:off x="323215" y="2853055"/>
                <a:ext cx="3960495" cy="1584325"/>
              </a:xfrm>
              <a:prstGeom prst="rect">
                <a:avLst/>
              </a:prstGeom>
              <a:blipFill rotWithShape="1">
                <a:blip r:embed="rId2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Content Placeholder 2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mHQAAjREAAEM2AABMGwAAEAAAACYAAAAIAAAA//////////8="/>
                  </a:ext>
                </a:extLst>
              </p:cNvSpPr>
              <p:nvPr/>
            </p:nvSpPr>
            <p:spPr>
              <a:xfrm>
                <a:off x="4860290" y="2853055"/>
                <a:ext cx="3960495" cy="15843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anchor="ctr">
                <a:normAutofit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64</m:t>
                          </m:r>
                        </m:e>
                      </m:rad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8" name="Content Placeholder 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CfZzAOs0pgmWPASaogIUW8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mHQAAjREAAEM2AABMGwAAEAAAACYAAAAIAAAA//////////8="/>
                  </a:ext>
                </a:extLst>
              </p:cNvSpPr>
              <p:nvPr/>
            </p:nvSpPr>
            <p:spPr>
              <a:xfrm>
                <a:off x="4860290" y="2853055"/>
                <a:ext cx="3960495" cy="1584325"/>
              </a:xfrm>
              <a:prstGeom prst="rect">
                <a:avLst/>
              </a:prstGeom>
              <a:blipFill rotWithShape="1">
                <a:blip r:embed="rId3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p:sp>
        <p:nvSpPr>
          <p:cNvPr id="29" name="TextBox 28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B+BAAAgCIAADgMAAAZJgAAECAAACYAAAAIAAAA//////////8="/>
              </a:ext>
            </a:extLst>
          </p:cNvSpPr>
          <p:nvPr/>
        </p:nvSpPr>
        <p:spPr>
          <a:xfrm>
            <a:off x="730250" y="5608320"/>
            <a:ext cx="125603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3200" b="1">
                <a:solidFill>
                  <a:srgbClr val="FF0000"/>
                </a:solidFill>
              </a:rPr>
              <a:t>Card 9</a:t>
            </a:r>
            <a:endParaRPr lang="en-gb" sz="3200" b="1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BnIAAAgCIAAHkpAAAZJgAAECAAACYAAAAIAAAA//////////8="/>
              </a:ext>
            </a:extLst>
          </p:cNvSpPr>
          <p:nvPr/>
        </p:nvSpPr>
        <p:spPr>
          <a:xfrm>
            <a:off x="5267325" y="5608320"/>
            <a:ext cx="147447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3200" b="1">
                <a:solidFill>
                  <a:srgbClr val="FF0000"/>
                </a:solidFill>
              </a:rPr>
              <a:t>Card 10</a:t>
            </a:r>
            <a:endParaRPr lang="en-gb" sz="3200" b="1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A4IgAAIQQAAE8mAACaBgAAEAAAACYAAAAIAAAA//////////8="/>
                  </a:ext>
                </a:extLst>
              </p:cNvSpPr>
              <p:nvPr/>
            </p:nvSpPr>
            <p:spPr>
              <a:xfrm>
                <a:off x="5562600" y="671195"/>
                <a:ext cx="664845" cy="40195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𝟒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31" name="TextBox 30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Kk9Sygi9NC6dD5FarHZcGc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A4IgAAIQQAAE8mAACaBgAAEAAAACYAAAAIAAAA//////////8="/>
                  </a:ext>
                </a:extLst>
              </p:cNvSpPr>
              <p:nvPr/>
            </p:nvSpPr>
            <p:spPr>
              <a:xfrm>
                <a:off x="5562600" y="671195"/>
                <a:ext cx="664845" cy="401955"/>
              </a:xfrm>
              <a:prstGeom prst="rect">
                <a:avLst/>
              </a:prstGeom>
              <a:blipFill rotWithShape="1">
                <a:blip r:embed="rId4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BeBgAACQQAAHUKAACLBgAAEAAAACYAAAAIAAAA//////////8="/>
                  </a:ext>
                </a:extLst>
              </p:cNvSpPr>
              <p:nvPr/>
            </p:nvSpPr>
            <p:spPr>
              <a:xfrm>
                <a:off x="1035050" y="655955"/>
                <a:ext cx="664845" cy="40767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𝟒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𝟓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32" name="TextBox 31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FyqvHsPQw8m9NC7fGczZBM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BeBgAACQQAAHUKAACLBgAAEAAAACYAAAAIAAAA//////////8="/>
                  </a:ext>
                </a:extLst>
              </p:cNvSpPr>
              <p:nvPr/>
            </p:nvSpPr>
            <p:spPr>
              <a:xfrm>
                <a:off x="1035050" y="655955"/>
                <a:ext cx="664845" cy="407670"/>
              </a:xfrm>
              <a:prstGeom prst="rect">
                <a:avLst/>
              </a:prstGeom>
              <a:blipFill rotWithShape="1">
                <a:blip r:embed="rId5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p:sp>
        <p:nvSpPr>
          <p:cNvPr id="33" name="TextBox 32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AoDgAA8wYAAHQaAACnCAAAECAAACYAAAAIAAAA//////////8="/>
              </a:ext>
            </a:extLst>
          </p:cNvSpPr>
          <p:nvPr/>
        </p:nvSpPr>
        <p:spPr>
          <a:xfrm>
            <a:off x="2301240" y="1129665"/>
            <a:ext cx="1998980" cy="2768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1200" b="1">
                <a:solidFill>
                  <a:srgbClr val="0070C0"/>
                </a:solidFill>
              </a:rPr>
              <a:t>www.interactive-maths.com</a:t>
            </a:r>
            <a:endParaRPr lang="en-gb" sz="1200" b="1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DbKQAA8wYAACg2AACnCAAAECAAACYAAAAIAAAA//////////8="/>
              </a:ext>
            </a:extLst>
          </p:cNvSpPr>
          <p:nvPr/>
        </p:nvSpPr>
        <p:spPr>
          <a:xfrm>
            <a:off x="6804025" y="1129665"/>
            <a:ext cx="1999615" cy="2768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1200" b="1">
                <a:solidFill>
                  <a:srgbClr val="0070C0"/>
                </a:solidFill>
              </a:rPr>
              <a:t>www.interactive-maths.com</a:t>
            </a:r>
            <a:endParaRPr lang="en-gb" sz="1200" b="1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extLst>
              <a:ext uri="smNativeData">
                <pr:smNativeData xmlns:pr="smNativeData" val="SMDATA_7_mp7VU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HQdAAANAgAAJjcAACMoAAAQAAAAJgAAAAgAAAD/////AAAAAA=="/>
              </a:ext>
            </a:extLst>
          </p:cNvGrpSpPr>
          <p:nvPr/>
        </p:nvGrpSpPr>
        <p:grpSpPr>
          <a:xfrm>
            <a:off x="4787900" y="333375"/>
            <a:ext cx="4177030" cy="6191250"/>
            <a:chOff x="4787900" y="333375"/>
            <a:chExt cx="4177030" cy="6191250"/>
          </a:xfrm>
        </p:grpSpPr>
        <p:sp>
          <p:nvSpPr>
            <p:cNvPr id="12" name="Text Box 3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nHQAAtQQAALU2AAD3BgAAACAAACYAAAAIAAAA//////////8="/>
                </a:ext>
              </a:extLst>
            </p:cNvSpPr>
            <p:nvPr/>
          </p:nvSpPr>
          <p:spPr>
            <a:xfrm>
              <a:off x="4860925" y="765175"/>
              <a:ext cx="4032250" cy="3670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spcBef>
                  <a:spcPts val="1080"/>
                </a:spcBef>
                <a:defRPr lang="en-us"/>
              </a:pPr>
              <a:endParaRPr lang="en-us">
                <a:latin typeface="Arial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1" name="AutoShape 4"/>
            <p:cNvSpPr>
              <a:extLst>
                <a:ext uri="smNativeData">
                  <pr:smNativeData xmlns:pr="smNativeData" val="SMDATA_13_mp7VUhMAAAAlAAAAZQAAAA0AAAAAkAAAAEgAAACQAAAASAAAAAAAAAABAAAAAAAAAAEAAABQAAAAhbacS3FV1T8AAAAAAADwv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laAAAAAgAAABQAAAAy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0HQAADQIAACY3AAAjKAAAACAAACYAAAAIAAAA//////////8="/>
                </a:ext>
              </a:extLst>
            </p:cNvSpPr>
            <p:nvPr/>
          </p:nvSpPr>
          <p:spPr>
            <a:xfrm>
              <a:off x="4787900" y="333375"/>
              <a:ext cx="4177030" cy="6191250"/>
            </a:xfrm>
            <a:prstGeom prst="roundRect">
              <a:avLst>
                <a:gd name="adj" fmla="val 16667"/>
              </a:avLst>
            </a:prstGeom>
            <a:noFill/>
            <a:ln w="57150" cap="flat" cmpd="thickThin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</a:p>
          </p:txBody>
        </p:sp>
        <p:sp>
          <p:nvSpPr>
            <p:cNvPr id="10" name="Line 5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8AAAAAg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0HQAAIgkAACY3AAAiCQAAAAAAACYAAAAIAAAA//////////8="/>
                </a:ext>
              </a:extLst>
            </p:cNvSpPr>
            <p:nvPr/>
          </p:nvSpPr>
          <p:spPr>
            <a:xfrm>
              <a:off x="4787900" y="1484630"/>
              <a:ext cx="4177030" cy="0"/>
            </a:xfrm>
            <a:prstGeom prst="line">
              <a:avLst/>
            </a:prstGeom>
            <a:noFill/>
            <a:ln w="38100" cap="flat" cmpd="dbl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9" name="Text Box 6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rKQAAfgIAALU2AADZBgAAACAAACYAAAAIAAAA//////////8="/>
                </a:ext>
              </a:extLst>
            </p:cNvSpPr>
            <p:nvPr/>
          </p:nvSpPr>
          <p:spPr>
            <a:xfrm>
              <a:off x="6732905" y="405130"/>
              <a:ext cx="2160270" cy="7080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defRPr lang="en-us"/>
              </a:pPr>
              <a:r>
                <a:rPr lang="en-gb" sz="2000"/>
                <a:t>Surds Treasure Hunt</a:t>
              </a:r>
              <a:endParaRPr lang="en-gb" sz="2000"/>
            </a:p>
          </p:txBody>
        </p:sp>
        <p:sp>
          <p:nvSpPr>
            <p:cNvPr id="8" name="Line 7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AT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HgAAXQUAAHMhAABdBQAAAAAAACYAAAAIAAAA//////////8="/>
                </a:ext>
              </a:extLst>
            </p:cNvSpPr>
            <p:nvPr/>
          </p:nvSpPr>
          <p:spPr>
            <a:xfrm>
              <a:off x="5005705" y="871855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7" name="Oval 8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IQAA7gIAALQmAADOBwAAACAAACYAAAAIAAAA//////////8="/>
                </a:ext>
              </a:extLst>
            </p:cNvSpPr>
            <p:nvPr/>
          </p:nvSpPr>
          <p:spPr>
            <a:xfrm>
              <a:off x="5499100" y="476250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endParaRPr lang="en-gb" sz="32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6" name="WordArt 9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AAAAAAAAAAAAAAAAAAAAAAAAAAAAAAAAAAAAAAAAAAAAAAALAEAAAAAAAACGQAAABkAAAAFwAAABQAAAAAAAAAAAAAAP9/AAD/fwAAAAAAAAkAAAAEAAAAAAAAAA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HMhAAC1BAAA4SYAAFAIAAAAAAAAJgAAAAgAAAD//////////w=="/>
                </a:ext>
              </a:extLst>
            </p:cNvSpPr>
            <p:nvPr/>
          </p:nvSpPr>
          <p:spPr>
            <a:xfrm>
              <a:off x="5437505" y="765175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Previous Answer</a:t>
              </a:r>
            </a:p>
          </p:txBody>
        </p:sp>
        <p:sp>
          <p:nvSpPr>
            <p:cNvPr id="5" name="Line 10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aMwAAmiQAAEI2AACaJAAAAAAAACYAAAAIAAAA//////////8="/>
                </a:ext>
              </a:extLst>
            </p:cNvSpPr>
            <p:nvPr/>
          </p:nvSpPr>
          <p:spPr>
            <a:xfrm>
              <a:off x="8388350" y="5949950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4" name="Oval 11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H/Cwc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KLgAAKSIAACozAAAJJwAAACAAACYAAAAIAAAA//////////8="/>
                </a:ext>
              </a:extLst>
            </p:cNvSpPr>
            <p:nvPr/>
          </p:nvSpPr>
          <p:spPr>
            <a:xfrm>
              <a:off x="7524750" y="5553075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r>
                <a:rPr lang="en-gb" sz="3600">
                  <a:latin typeface="Times New Roman" pitchFamily="1" charset="0"/>
                  <a:ea typeface="Calibri" pitchFamily="2" charset="0"/>
                  <a:cs typeface="Calibri" pitchFamily="2" charset="0"/>
                </a:rPr>
                <a:t>?</a:t>
              </a: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3" name="WordArt 12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AAAAAAAAAAAAAAAAAAAAAAAAAAAAAAAAAAAAAAAAAAAAAAALAEAAAAAAAACGQAAABkAAAAFwAAABQAAAAAAAAAAAAAAP9/AAD/fwAAAAAAAAkAAAAEAAAAPPT//w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OktAADwIwAAVzMAAIsnAAAAAAAAJgAAAAgAAAD//////////w=="/>
                </a:ext>
              </a:extLst>
            </p:cNvSpPr>
            <p:nvPr/>
          </p:nvSpPr>
          <p:spPr>
            <a:xfrm>
              <a:off x="7463155" y="5842000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To the next clue</a:t>
              </a:r>
            </a:p>
          </p:txBody>
        </p:sp>
      </p:grpSp>
      <p:grpSp>
        <p:nvGrpSpPr>
          <p:cNvPr id="13" name="Group 13"/>
          <p:cNvGrpSpPr>
            <a:extLst>
              <a:ext uri="smNativeData">
                <pr:smNativeData xmlns:pr="smNativeData" val="SMDATA_7_mp7VUhMAAAAlAAAAAQAAAA8BAAAAkAAAAEgAAACQAAAASAAAAAAAAAAAAAAAAAAAABcAAAAUAAAAAAAAAAAAAAD/fwAA/38AAAAAAAAJAAAABAAAAP////8MAAAAEAAAAAAAAAAAAAAAAAAAAAAAAAAfAAAAVAAAAAAAAAAAAAAAAAAAAAAAAAAAAAAAAAAAAAAAAAAAAAAAAAAAAAAAAAAAAAAAAAAAAAAAAAAAAAAAAAAAAAAAAAAAAAAAAAAAAAAAAAAAAAAAAAAAACEAAAAYAAAAFAAAAIsBAAANAgAAPRsAACMoAAAQAAAAJgAAAAgAAAD/////AAAAAA=="/>
              </a:ext>
            </a:extLst>
          </p:cNvGrpSpPr>
          <p:nvPr/>
        </p:nvGrpSpPr>
        <p:grpSpPr>
          <a:xfrm>
            <a:off x="250825" y="333375"/>
            <a:ext cx="4177030" cy="6191250"/>
            <a:chOff x="250825" y="333375"/>
            <a:chExt cx="4177030" cy="6191250"/>
          </a:xfrm>
        </p:grpSpPr>
        <p:sp>
          <p:nvSpPr>
            <p:cNvPr id="23" name="Text Box 14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AQAAtQQAAMwaAAD3BgAAACAAACYAAAAIAAAA//////////8="/>
                </a:ext>
              </a:extLst>
            </p:cNvSpPr>
            <p:nvPr/>
          </p:nvSpPr>
          <p:spPr>
            <a:xfrm>
              <a:off x="323850" y="765175"/>
              <a:ext cx="4032250" cy="3670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spcBef>
                  <a:spcPts val="1080"/>
                </a:spcBef>
                <a:defRPr lang="en-us"/>
              </a:pPr>
              <a:endParaRPr lang="en-us">
                <a:latin typeface="Arial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22" name="AutoShape 15"/>
            <p:cNvSpPr>
              <a:extLst>
                <a:ext uri="smNativeData">
                  <pr:smNativeData xmlns:pr="smNativeData" val="SMDATA_13_mp7VUhMAAAAlAAAAZQAAAA0AAAAAkAAAAEgAAACQAAAASAAAAAAAAAABAAAAAAAAAAEAAABQAAAAhbacS3FV1T8AAAAAAADwv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laAAAAAgAAABQAAAAy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AQAADQIAAD0bAAAjKAAAACAAACYAAAAIAAAA//////////8="/>
                </a:ext>
              </a:extLst>
            </p:cNvSpPr>
            <p:nvPr/>
          </p:nvSpPr>
          <p:spPr>
            <a:xfrm>
              <a:off x="250825" y="333375"/>
              <a:ext cx="4177030" cy="6191250"/>
            </a:xfrm>
            <a:prstGeom prst="roundRect">
              <a:avLst>
                <a:gd name="adj" fmla="val 16667"/>
              </a:avLst>
            </a:prstGeom>
            <a:noFill/>
            <a:ln w="57150" cap="flat" cmpd="thickThin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</a:p>
          </p:txBody>
        </p:sp>
        <p:sp>
          <p:nvSpPr>
            <p:cNvPr id="21" name="Line 16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8AAAAAg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AQAAIgkAAD0bAAAiCQAAAAAAACYAAAAIAAAA//////////8="/>
                </a:ext>
              </a:extLst>
            </p:cNvSpPr>
            <p:nvPr/>
          </p:nvSpPr>
          <p:spPr>
            <a:xfrm>
              <a:off x="250825" y="1484630"/>
              <a:ext cx="4177030" cy="0"/>
            </a:xfrm>
            <a:prstGeom prst="line">
              <a:avLst/>
            </a:prstGeom>
            <a:noFill/>
            <a:ln w="38100" cap="flat" cmpd="dbl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20" name="Text Box 17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CDQAAfgIAAMwaAADZBgAAACAAACYAAAAIAAAA//////////8="/>
                </a:ext>
              </a:extLst>
            </p:cNvSpPr>
            <p:nvPr/>
          </p:nvSpPr>
          <p:spPr>
            <a:xfrm>
              <a:off x="2195830" y="405130"/>
              <a:ext cx="2160270" cy="7080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defRPr lang="en-us"/>
              </a:pPr>
              <a:r>
                <a:rPr lang="en-gb" sz="2000"/>
                <a:t>Surds Treasure Hunt</a:t>
              </a:r>
              <a:endParaRPr lang="en-gb" sz="2000"/>
            </a:p>
          </p:txBody>
        </p:sp>
        <p:sp>
          <p:nvSpPr>
            <p:cNvPr id="19" name="Line 18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AgAAXQUAAIoFAABdBQAAAAAAACYAAAAIAAAA//////////8="/>
                </a:ext>
              </a:extLst>
            </p:cNvSpPr>
            <p:nvPr/>
          </p:nvSpPr>
          <p:spPr>
            <a:xfrm>
              <a:off x="468630" y="871855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18" name="Oval 19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rBQAA7gIAAMsKAADOBwAAACAAACYAAAAIAAAA//////////8="/>
                </a:ext>
              </a:extLst>
            </p:cNvSpPr>
            <p:nvPr/>
          </p:nvSpPr>
          <p:spPr>
            <a:xfrm>
              <a:off x="962025" y="476250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7" name="WordArt 20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AAAAAAAAAAAAAAAAAAAAAAAAAAAAAAAAAAAAAAAAAAAAAAALAEAAAAAAAACGQAAABkAAAAFwAAABQAAAAAAAAAAAAAAP9/AAD/fwAAAAAAAAkAAAAEAAAAAAAAAA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IoFAAC1BAAA+AoAAFAIAAAAAAAAJgAAAAgAAAD//////////w=="/>
                </a:ext>
              </a:extLst>
            </p:cNvSpPr>
            <p:nvPr/>
          </p:nvSpPr>
          <p:spPr>
            <a:xfrm>
              <a:off x="900430" y="765175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Previous Answer</a:t>
              </a:r>
            </a:p>
          </p:txBody>
        </p:sp>
        <p:sp>
          <p:nvSpPr>
            <p:cNvPr id="16" name="Line 21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xFwAAmiQAAFkaAACaJAAAAAAAACYAAAAIAAAA//////////8="/>
                </a:ext>
              </a:extLst>
            </p:cNvSpPr>
            <p:nvPr/>
          </p:nvSpPr>
          <p:spPr>
            <a:xfrm>
              <a:off x="3851275" y="5949950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15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CF5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EgAAKSIAAEEXAAAJJwAAACAAACYAAAAIAAAA//////////8="/>
                </a:ext>
              </a:extLst>
            </p:cNvSpPr>
            <p:nvPr/>
          </p:nvSpPr>
          <p:spPr>
            <a:xfrm>
              <a:off x="2987675" y="5553075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r>
                <a:rPr lang="en-gb" sz="3600">
                  <a:latin typeface="Times New Roman" pitchFamily="1" charset="0"/>
                  <a:ea typeface="Calibri" pitchFamily="2" charset="0"/>
                  <a:cs typeface="Calibri" pitchFamily="2" charset="0"/>
                </a:rPr>
                <a:t>?</a:t>
              </a: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4" name="WordArt 23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ACv1wAAr/4AALAdAACwTwAAsGcAALCCAACwrQAAsMkAALD4LAEAAAAAAAACGQAAABkAAAAFwAAABQAAAAAAAAAAAAAAP9/AAD/fwAAAAAAAAkAAAAEAAAAAAJ+xA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AASAADwIwAAbhcAAIsnAAAAAAAAJgAAAAgAAAD//////////w=="/>
                </a:ext>
              </a:extLst>
            </p:cNvSpPr>
            <p:nvPr/>
          </p:nvSpPr>
          <p:spPr>
            <a:xfrm>
              <a:off x="2926080" y="5842000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To the next clue</a:t>
              </a:r>
            </a:p>
          </p:txBody>
        </p:sp>
      </p:grpSp>
      <p:sp>
        <p:nvSpPr>
          <p:cNvPr id="24" name="Text Box 25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C+P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hHQAAlwkAAJc2AADdCwAAECAAACYAAAAIAAAA//////////8="/>
              </a:ext>
            </a:extLst>
          </p:cNvSpPr>
          <p:nvPr/>
        </p:nvSpPr>
        <p:spPr>
          <a:xfrm>
            <a:off x="4857115" y="1558925"/>
            <a:ext cx="4017010" cy="369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r">
              <a:defRPr lang="en-us"/>
            </a:pPr>
            <a:endParaRPr lang="en-gb"/>
          </a:p>
        </p:txBody>
      </p:sp>
      <p:sp>
        <p:nvSpPr>
          <p:cNvPr id="25" name="Rectangle 2"/>
          <p:cNvSpPr>
            <a:extLst>
              <a:ext uri="smNativeData">
                <pr:smNativeData xmlns:pr="smNativeData" val="SMDATA_13_mp7VUhMAAAAlAAAAZAAAAE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Dtq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EA4AAAAAAAAECAAACYAAAAIAAAA//////////8="/>
              </a:ext>
            </a:extLst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defRPr lang="en-us"/>
            </a:pPr>
            <a:endParaRPr lang="en-gb"/>
          </a:p>
        </p:txBody>
      </p:sp>
      <p:sp>
        <p:nvSpPr>
          <p:cNvPr id="26" name="Rectangle 4"/>
          <p:cNvSpPr>
            <a:extLst>
              <a:ext uri="smNativeData">
                <pr:smNativeData xmlns:pr="smNativeData" val="SMDATA_13_mp7VUhMAAAAlAAAAZAAAAE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EF0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EA4AAAAAAAAECAAACYAAAAIAAAA//////////8="/>
              </a:ext>
            </a:extLst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defRPr lang="en-us"/>
            </a:pPr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Content Placeholder 2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9AQAAqhAAAFoaAADaGgAAEAAAACYAAAAIAAAA//////////8="/>
                  </a:ext>
                </a:extLst>
              </p:cNvSpPr>
              <p:nvPr/>
            </p:nvSpPr>
            <p:spPr>
              <a:xfrm>
                <a:off x="323215" y="2708910"/>
                <a:ext cx="3960495" cy="16560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anchor="ctr">
                <a:normAutofit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48</m:t>
                          </m:r>
                        </m:e>
                      </m:rad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7" name="Content Placeholder 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BxseCvea64T7CYmdlKqIGo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9AQAAqhAAAFoaAADaGgAAEAAAACYAAAAIAAAA//////////8="/>
                  </a:ext>
                </a:extLst>
              </p:cNvSpPr>
              <p:nvPr/>
            </p:nvSpPr>
            <p:spPr>
              <a:xfrm>
                <a:off x="323215" y="2708910"/>
                <a:ext cx="3960495" cy="1656080"/>
              </a:xfrm>
              <a:prstGeom prst="rect">
                <a:avLst/>
              </a:prstGeom>
              <a:blipFill rotWithShape="1">
                <a:blip r:embed="rId2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Content Placeholder 2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mHQAAqhAAAEM2AADaGgAAEAAAACYAAAAIAAAA//////////8="/>
                  </a:ext>
                </a:extLst>
              </p:cNvSpPr>
              <p:nvPr/>
            </p:nvSpPr>
            <p:spPr>
              <a:xfrm>
                <a:off x="4860290" y="2708910"/>
                <a:ext cx="3960495" cy="16560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anchor="ctr">
                <a:normAutofit fontScale="85000" lnSpcReduction="10000"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20</m:t>
                          </m:r>
                        </m:e>
                      </m:rad>
                      <m:r>
                        <a:rPr kumimoji="0" lang="en-GB" sz="7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45</m:t>
                          </m:r>
                        </m:e>
                      </m:rad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8" name="Content Placeholder 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O1tAACv9nRJ/ZO3S6PHMg0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mHQAAqhAAAEM2AADaGgAAEAAAACYAAAAIAAAA//////////8="/>
                  </a:ext>
                </a:extLst>
              </p:cNvSpPr>
              <p:nvPr/>
            </p:nvSpPr>
            <p:spPr>
              <a:xfrm>
                <a:off x="4860290" y="2708910"/>
                <a:ext cx="3960495" cy="1656080"/>
              </a:xfrm>
              <a:prstGeom prst="rect">
                <a:avLst/>
              </a:prstGeom>
              <a:blipFill rotWithShape="1">
                <a:blip r:embed="rId3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p:sp>
        <p:nvSpPr>
          <p:cNvPr id="29" name="TextBox 28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B+BAAAgCIAAJANAAAZJgAAECAAACYAAAAIAAAA//////////8="/>
              </a:ext>
            </a:extLst>
          </p:cNvSpPr>
          <p:nvPr/>
        </p:nvSpPr>
        <p:spPr>
          <a:xfrm>
            <a:off x="730250" y="5608320"/>
            <a:ext cx="147447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3200" b="1">
                <a:solidFill>
                  <a:srgbClr val="FF0000"/>
                </a:solidFill>
              </a:rPr>
              <a:t>Card 11</a:t>
            </a:r>
            <a:endParaRPr lang="en-gb" sz="3200" b="1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BnIAAAgCIAAHkpAAAZJgAAECAAACYAAAAIAAAA//////////8="/>
              </a:ext>
            </a:extLst>
          </p:cNvSpPr>
          <p:nvPr/>
        </p:nvSpPr>
        <p:spPr>
          <a:xfrm>
            <a:off x="5267325" y="5608320"/>
            <a:ext cx="147447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3200" b="1">
                <a:solidFill>
                  <a:srgbClr val="FF0000"/>
                </a:solidFill>
              </a:rPr>
              <a:t>Card 12</a:t>
            </a:r>
            <a:endParaRPr lang="en-gb" sz="3200" b="1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CLIgAAIAQAAMglAACZBgAAEAAAACYAAAAIAAAA//////////8="/>
                  </a:ext>
                </a:extLst>
              </p:cNvSpPr>
              <p:nvPr/>
            </p:nvSpPr>
            <p:spPr>
              <a:xfrm>
                <a:off x="5615305" y="670560"/>
                <a:ext cx="526415" cy="40195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31" name="TextBox 30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Pv6dEDaQ5MyqQ56IMZqtzo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CLIgAAIAQAAMglAACZBgAAEAAAACYAAAAIAAAA//////////8="/>
                  </a:ext>
                </a:extLst>
              </p:cNvSpPr>
              <p:nvPr/>
            </p:nvSpPr>
            <p:spPr>
              <a:xfrm>
                <a:off x="5615305" y="670560"/>
                <a:ext cx="526415" cy="401955"/>
              </a:xfrm>
              <a:prstGeom prst="rect">
                <a:avLst/>
              </a:prstGeom>
              <a:blipFill rotWithShape="1">
                <a:blip r:embed="rId4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BeBgAACQQAAHUKAACCBgAAEAAAACYAAAAIAAAA//////////8="/>
                  </a:ext>
                </a:extLst>
              </p:cNvSpPr>
              <p:nvPr/>
            </p:nvSpPr>
            <p:spPr>
              <a:xfrm>
                <a:off x="1035050" y="655955"/>
                <a:ext cx="664845" cy="40195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𝟕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32" name="TextBox 31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BbtQWKDOHjPizaHM4DM3WI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BeBgAACQQAAHUKAACCBgAAEAAAACYAAAAIAAAA//////////8="/>
                  </a:ext>
                </a:extLst>
              </p:cNvSpPr>
              <p:nvPr/>
            </p:nvSpPr>
            <p:spPr>
              <a:xfrm>
                <a:off x="1035050" y="655955"/>
                <a:ext cx="664845" cy="401955"/>
              </a:xfrm>
              <a:prstGeom prst="rect">
                <a:avLst/>
              </a:prstGeom>
              <a:blipFill rotWithShape="1">
                <a:blip r:embed="rId5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p:sp>
        <p:nvSpPr>
          <p:cNvPr id="33" name="TextBox 32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AoDgAA8wYAAHQaAACnCAAAECAAACYAAAAIAAAA//////////8="/>
              </a:ext>
            </a:extLst>
          </p:cNvSpPr>
          <p:nvPr/>
        </p:nvSpPr>
        <p:spPr>
          <a:xfrm>
            <a:off x="2301240" y="1129665"/>
            <a:ext cx="1998980" cy="2768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1200" b="1">
                <a:solidFill>
                  <a:srgbClr val="0070C0"/>
                </a:solidFill>
              </a:rPr>
              <a:t>www.interactive-maths.com</a:t>
            </a:r>
            <a:endParaRPr lang="en-gb" sz="1200" b="1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DbKQAA8wYAACg2AACnCAAAECAAACYAAAAIAAAA//////////8="/>
              </a:ext>
            </a:extLst>
          </p:cNvSpPr>
          <p:nvPr/>
        </p:nvSpPr>
        <p:spPr>
          <a:xfrm>
            <a:off x="6804025" y="1129665"/>
            <a:ext cx="1999615" cy="2768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1200" b="1">
                <a:solidFill>
                  <a:srgbClr val="0070C0"/>
                </a:solidFill>
              </a:rPr>
              <a:t>www.interactive-maths.com</a:t>
            </a:r>
            <a:endParaRPr lang="en-gb" sz="1200" b="1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extLst>
              <a:ext uri="smNativeData">
                <pr:smNativeData xmlns:pr="smNativeData" val="SMDATA_7_mp7VU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HQdAAANAgAAJjcAACMoAAAQAAAAJgAAAAgAAAD/////AAAAAA=="/>
              </a:ext>
            </a:extLst>
          </p:cNvGrpSpPr>
          <p:nvPr/>
        </p:nvGrpSpPr>
        <p:grpSpPr>
          <a:xfrm>
            <a:off x="4787900" y="333375"/>
            <a:ext cx="4177030" cy="6191250"/>
            <a:chOff x="4787900" y="333375"/>
            <a:chExt cx="4177030" cy="6191250"/>
          </a:xfrm>
        </p:grpSpPr>
        <p:sp>
          <p:nvSpPr>
            <p:cNvPr id="12" name="Text Box 3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nHQAAtQQAALU2AAD3BgAAACAAACYAAAAIAAAA//////////8="/>
                </a:ext>
              </a:extLst>
            </p:cNvSpPr>
            <p:nvPr/>
          </p:nvSpPr>
          <p:spPr>
            <a:xfrm>
              <a:off x="4860925" y="765175"/>
              <a:ext cx="4032250" cy="3670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spcBef>
                  <a:spcPts val="1080"/>
                </a:spcBef>
                <a:defRPr lang="en-us"/>
              </a:pPr>
              <a:endParaRPr lang="en-us">
                <a:latin typeface="Arial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1" name="AutoShape 4"/>
            <p:cNvSpPr>
              <a:extLst>
                <a:ext uri="smNativeData">
                  <pr:smNativeData xmlns:pr="smNativeData" val="SMDATA_13_mp7VUhMAAAAlAAAAZQAAAA0AAAAAkAAAAEgAAACQAAAASAAAAAAAAAABAAAAAAAAAAEAAABQAAAAhbacS3FV1T8AAAAAAADwv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laAAAAAgAAABQAAAAy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0HQAADQIAACY3AAAjKAAAACAAACYAAAAIAAAA//////////8="/>
                </a:ext>
              </a:extLst>
            </p:cNvSpPr>
            <p:nvPr/>
          </p:nvSpPr>
          <p:spPr>
            <a:xfrm>
              <a:off x="4787900" y="333375"/>
              <a:ext cx="4177030" cy="6191250"/>
            </a:xfrm>
            <a:prstGeom prst="roundRect">
              <a:avLst>
                <a:gd name="adj" fmla="val 16667"/>
              </a:avLst>
            </a:prstGeom>
            <a:noFill/>
            <a:ln w="57150" cap="flat" cmpd="thickThin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</a:p>
          </p:txBody>
        </p:sp>
        <p:sp>
          <p:nvSpPr>
            <p:cNvPr id="10" name="Line 5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8AAAAAg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FbAC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0HQAAIgkAACY3AAAiCQAAAAAAACYAAAAIAAAA//////////8="/>
                </a:ext>
              </a:extLst>
            </p:cNvSpPr>
            <p:nvPr/>
          </p:nvSpPr>
          <p:spPr>
            <a:xfrm>
              <a:off x="4787900" y="1484630"/>
              <a:ext cx="4177030" cy="0"/>
            </a:xfrm>
            <a:prstGeom prst="line">
              <a:avLst/>
            </a:prstGeom>
            <a:noFill/>
            <a:ln w="38100" cap="flat" cmpd="dbl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9" name="Text Box 6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KRyDx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rKQAAfgIAALU2AADZBgAAACAAACYAAAAIAAAA//////////8="/>
                </a:ext>
              </a:extLst>
            </p:cNvSpPr>
            <p:nvPr/>
          </p:nvSpPr>
          <p:spPr>
            <a:xfrm>
              <a:off x="6732905" y="405130"/>
              <a:ext cx="2160270" cy="7080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defRPr lang="en-us"/>
              </a:pPr>
              <a:r>
                <a:rPr lang="en-gb" sz="2000"/>
                <a:t>Surds Treasure Hunt</a:t>
              </a:r>
              <a:endParaRPr lang="en-gb" sz="2000"/>
            </a:p>
          </p:txBody>
        </p:sp>
        <p:sp>
          <p:nvSpPr>
            <p:cNvPr id="8" name="Line 7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HgAAXQUAAHMhAABdBQAAAAAAACYAAAAIAAAA//////////8="/>
                </a:ext>
              </a:extLst>
            </p:cNvSpPr>
            <p:nvPr/>
          </p:nvSpPr>
          <p:spPr>
            <a:xfrm>
              <a:off x="5005705" y="871855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7" name="Oval 8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KRyDx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IQAA7gIAALQmAADOBwAAACAAACYAAAAIAAAA//////////8="/>
                </a:ext>
              </a:extLst>
            </p:cNvSpPr>
            <p:nvPr/>
          </p:nvSpPr>
          <p:spPr>
            <a:xfrm>
              <a:off x="5499100" y="476250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endParaRPr lang="en-gb" sz="32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6" name="WordArt 9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AAAAAQTecAAAAAACBK5wAAAAAAUEznAAAAAAAAAAAAAAAAALAEAAAAAAAACGQAAABkAAAAFwAAABQAAAAAAAAAAAAAAP9/AAD/fwAAAAAAAAkAAAAEAAAAAAAAAA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HMhAAC1BAAA4SYAAFAIAAAAAAAAJgAAAAgAAAD//////////w=="/>
                </a:ext>
              </a:extLst>
            </p:cNvSpPr>
            <p:nvPr/>
          </p:nvSpPr>
          <p:spPr>
            <a:xfrm>
              <a:off x="5437505" y="765175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Previous Answer</a:t>
              </a:r>
            </a:p>
          </p:txBody>
        </p:sp>
        <p:sp>
          <p:nvSpPr>
            <p:cNvPr id="5" name="Line 10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GwAYT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aMwAAmiQAAEI2AACaJAAAAAAAACYAAAAIAAAA//////////8="/>
                </a:ext>
              </a:extLst>
            </p:cNvSpPr>
            <p:nvPr/>
          </p:nvSpPr>
          <p:spPr>
            <a:xfrm>
              <a:off x="8388350" y="5949950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4" name="Oval 11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KLgAAKSIAACozAAAJJwAAACAAACYAAAAIAAAA//////////8="/>
                </a:ext>
              </a:extLst>
            </p:cNvSpPr>
            <p:nvPr/>
          </p:nvSpPr>
          <p:spPr>
            <a:xfrm>
              <a:off x="7524750" y="5553075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r>
                <a:rPr lang="en-gb" sz="3600">
                  <a:latin typeface="Times New Roman" pitchFamily="1" charset="0"/>
                  <a:ea typeface="Calibri" pitchFamily="2" charset="0"/>
                  <a:cs typeface="Calibri" pitchFamily="2" charset="0"/>
                </a:rPr>
                <a:t>?</a:t>
              </a: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3" name="WordArt 12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AAAABAAAAAAAAAACAAAAAAAAAAcE4DCAAAAAAAAAAAAAAAALAEAAAAAAAACGQAAABkAAAAFwAAABQAAAAAAAAAAAAAAP9/AAD/fwAAAAAAAAkAAAAEAAAAAAAAAA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OktAADwIwAAVzMAAIsnAAAAAAAAJgAAAAgAAAD//////////w=="/>
                </a:ext>
              </a:extLst>
            </p:cNvSpPr>
            <p:nvPr/>
          </p:nvSpPr>
          <p:spPr>
            <a:xfrm>
              <a:off x="7463155" y="5842000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To the next clue</a:t>
              </a:r>
            </a:p>
          </p:txBody>
        </p:sp>
      </p:grpSp>
      <p:grpSp>
        <p:nvGrpSpPr>
          <p:cNvPr id="13" name="Group 13"/>
          <p:cNvGrpSpPr>
            <a:extLst>
              <a:ext uri="smNativeData">
                <pr:smNativeData xmlns:pr="smNativeData" val="SMDATA_7_mp7VU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IsBAAANAgAAPRsAACMoAAAQAAAAJgAAAAgAAAD/////AAAAAA=="/>
              </a:ext>
            </a:extLst>
          </p:cNvGrpSpPr>
          <p:nvPr/>
        </p:nvGrpSpPr>
        <p:grpSpPr>
          <a:xfrm>
            <a:off x="250825" y="333375"/>
            <a:ext cx="4177030" cy="6191250"/>
            <a:chOff x="250825" y="333375"/>
            <a:chExt cx="4177030" cy="6191250"/>
          </a:xfrm>
        </p:grpSpPr>
        <p:sp>
          <p:nvSpPr>
            <p:cNvPr id="23" name="Text Box 14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AQAAtQQAAMwaAAD3BgAAACAAACYAAAAIAAAA//////////8="/>
                </a:ext>
              </a:extLst>
            </p:cNvSpPr>
            <p:nvPr/>
          </p:nvSpPr>
          <p:spPr>
            <a:xfrm>
              <a:off x="323850" y="765175"/>
              <a:ext cx="4032250" cy="3670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spcBef>
                  <a:spcPts val="1080"/>
                </a:spcBef>
                <a:defRPr lang="en-us"/>
              </a:pPr>
              <a:endParaRPr lang="en-us">
                <a:latin typeface="Arial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22" name="AutoShape 15"/>
            <p:cNvSpPr>
              <a:extLst>
                <a:ext uri="smNativeData">
                  <pr:smNativeData xmlns:pr="smNativeData" val="SMDATA_13_mp7VUhMAAAAlAAAAZQAAAA0AAAAAkAAAAEgAAACQAAAASAAAAAAAAAABAAAAAAAAAAEAAABQAAAAhbacS3FV1T8AAAAAAADwv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laAAAAAgAAABQAAAAy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AQAADQIAAD0bAAAjKAAAACAAACYAAAAIAAAA//////////8="/>
                </a:ext>
              </a:extLst>
            </p:cNvSpPr>
            <p:nvPr/>
          </p:nvSpPr>
          <p:spPr>
            <a:xfrm>
              <a:off x="250825" y="333375"/>
              <a:ext cx="4177030" cy="6191250"/>
            </a:xfrm>
            <a:prstGeom prst="roundRect">
              <a:avLst>
                <a:gd name="adj" fmla="val 16667"/>
              </a:avLst>
            </a:prstGeom>
            <a:noFill/>
            <a:ln w="57150" cap="flat" cmpd="thickThin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</a:p>
          </p:txBody>
        </p:sp>
        <p:sp>
          <p:nvSpPr>
            <p:cNvPr id="21" name="Line 16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8AAAAAg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GE6c2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AQAAIgkAAD0bAAAiCQAAAAAAACYAAAAIAAAA//////////8="/>
                </a:ext>
              </a:extLst>
            </p:cNvSpPr>
            <p:nvPr/>
          </p:nvSpPr>
          <p:spPr>
            <a:xfrm>
              <a:off x="250825" y="1484630"/>
              <a:ext cx="4177030" cy="0"/>
            </a:xfrm>
            <a:prstGeom prst="line">
              <a:avLst/>
            </a:prstGeom>
            <a:noFill/>
            <a:ln w="38100" cap="flat" cmpd="dbl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20" name="Text Box 17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t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CDQAAfgIAAMwaAADZBgAAACAAACYAAAAIAAAA//////////8="/>
                </a:ext>
              </a:extLst>
            </p:cNvSpPr>
            <p:nvPr/>
          </p:nvSpPr>
          <p:spPr>
            <a:xfrm>
              <a:off x="2195830" y="405130"/>
              <a:ext cx="2160270" cy="7080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defRPr lang="en-us"/>
              </a:pPr>
              <a:r>
                <a:rPr lang="en-gb" sz="2000"/>
                <a:t>Surds Treasure Hunt</a:t>
              </a:r>
              <a:endParaRPr lang="en-gb" sz="2000"/>
            </a:p>
          </p:txBody>
        </p:sp>
        <p:sp>
          <p:nvSpPr>
            <p:cNvPr id="19" name="Line 18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Gg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AgAAXQUAAIoFAABdBQAAAAAAACYAAAAIAAAA//////////8="/>
                </a:ext>
              </a:extLst>
            </p:cNvSpPr>
            <p:nvPr/>
          </p:nvSpPr>
          <p:spPr>
            <a:xfrm>
              <a:off x="468630" y="871855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18" name="Oval 19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E52U3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rBQAA7gIAAMsKAADOBwAAACAAACYAAAAIAAAA//////////8="/>
                </a:ext>
              </a:extLst>
            </p:cNvSpPr>
            <p:nvPr/>
          </p:nvSpPr>
          <p:spPr>
            <a:xfrm>
              <a:off x="962025" y="476250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7" name="WordArt 20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etDFgKmAxZDY8AAAAEBYUFMAxaB60MWwqYDFwNjwAAAAQFhrAEAAAAAAAACGQAAABkAAAAFwAAABQAAAAAAAAAAAAAAP9/AAD/fwAAAAAAAAkAAAAEAAAAB60MkQ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IoFAAC1BAAA+AoAAFAIAAAAAAAAJgAAAAgAAAD//////////w=="/>
                </a:ext>
              </a:extLst>
            </p:cNvSpPr>
            <p:nvPr/>
          </p:nvSpPr>
          <p:spPr>
            <a:xfrm>
              <a:off x="900430" y="765175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Previous Answer</a:t>
              </a:r>
            </a:p>
          </p:txBody>
        </p:sp>
        <p:sp>
          <p:nvSpPr>
            <p:cNvPr id="16" name="Line 21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D0iMS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xFwAAmiQAAFkaAACaJAAAAAAAACYAAAAIAAAA//////////8="/>
                </a:ext>
              </a:extLst>
            </p:cNvSpPr>
            <p:nvPr/>
          </p:nvSpPr>
          <p:spPr>
            <a:xfrm>
              <a:off x="3851275" y="5949950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15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GyDE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EgAAKSIAAEEXAAAJJwAAACAAACYAAAAIAAAA//////////8="/>
                </a:ext>
              </a:extLst>
            </p:cNvSpPr>
            <p:nvPr/>
          </p:nvSpPr>
          <p:spPr>
            <a:xfrm>
              <a:off x="2987675" y="5553075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r>
                <a:rPr lang="en-gb" sz="3600">
                  <a:latin typeface="Times New Roman" pitchFamily="1" charset="0"/>
                  <a:ea typeface="Calibri" pitchFamily="2" charset="0"/>
                  <a:cs typeface="Calibri" pitchFamily="2" charset="0"/>
                </a:rPr>
                <a:t>?</a:t>
              </a: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4" name="WordArt 23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w5AAACtwN0AAAMNQDVANUCfgABDDcCtwAAA3QAAAAAAAAAA7AEAAAAAAAACGQAAABkAAAAFwAAABQAAAAAAAAAAAAAAP9/AAD/fwAAAAAAAAkAAAAEAAAAAXkBeQ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AASAADwIwAAbhcAAIsnAAAAAAAAJgAAAAgAAAD//////////w=="/>
                </a:ext>
              </a:extLst>
            </p:cNvSpPr>
            <p:nvPr/>
          </p:nvSpPr>
          <p:spPr>
            <a:xfrm>
              <a:off x="2926080" y="5842000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To the next clue</a:t>
              </a:r>
            </a:p>
          </p:txBody>
        </p:sp>
      </p:grpSp>
      <p:sp>
        <p:nvSpPr>
          <p:cNvPr id="24" name="Text Box 25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hHQAAlwkAAJc2AADdCwAAECAAACYAAAAIAAAA//////////8="/>
              </a:ext>
            </a:extLst>
          </p:cNvSpPr>
          <p:nvPr/>
        </p:nvSpPr>
        <p:spPr>
          <a:xfrm>
            <a:off x="4857115" y="1558925"/>
            <a:ext cx="4017010" cy="369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r">
              <a:defRPr lang="en-us"/>
            </a:pPr>
            <a:endParaRPr lang="en-gb"/>
          </a:p>
        </p:txBody>
      </p:sp>
      <p:sp>
        <p:nvSpPr>
          <p:cNvPr id="25" name="Rectangle 2"/>
          <p:cNvSpPr>
            <a:extLst>
              <a:ext uri="smNativeData">
                <pr:smNativeData xmlns:pr="smNativeData" val="SMDATA_13_mp7VUhMAAAAlAAAAZAAAAE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EA4AAAAAAAAECAAACYAAAAIAAAA//////////8="/>
              </a:ext>
            </a:extLst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defRPr lang="en-us"/>
            </a:pPr>
            <a:endParaRPr lang="en-gb"/>
          </a:p>
        </p:txBody>
      </p:sp>
      <p:sp>
        <p:nvSpPr>
          <p:cNvPr id="26" name="Rectangle 4"/>
          <p:cNvSpPr>
            <a:extLst>
              <a:ext uri="smNativeData">
                <pr:smNativeData xmlns:pr="smNativeData" val="SMDATA_13_mp7VUhMAAAAlAAAAZAAAAE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EA4AAAAAAAAECAAACYAAAAIAAAA//////////8="/>
              </a:ext>
            </a:extLst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defRPr lang="en-us"/>
            </a:pPr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Content Placeholder 2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9AQAAjREAAFoaAABMGwAAEAAAACYAAAAIAAAA//////////8="/>
                  </a:ext>
                </a:extLst>
              </p:cNvSpPr>
              <p:nvPr/>
            </p:nvSpPr>
            <p:spPr>
              <a:xfrm>
                <a:off x="323215" y="2853055"/>
                <a:ext cx="3960495" cy="15843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anchor="ctr">
                <a:normAutofit fontScale="77500" lnSpcReduction="20000"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54</m:t>
                          </m:r>
                        </m:e>
                      </m:rad>
                      <m:r>
                        <a:rPr kumimoji="0" lang="en-GB" sz="7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24</m:t>
                          </m:r>
                        </m:e>
                      </m:rad>
                      <m:r>
                        <a:rPr kumimoji="0" lang="en-GB" sz="7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 </m:t>
                      </m:r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7" name="Content Placeholder 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PU9Eg4MymDviHCON7XYXS0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9AQAAjREAAFoaAABMGwAAEAAAACYAAAAIAAAA//////////8="/>
                  </a:ext>
                </a:extLst>
              </p:cNvSpPr>
              <p:nvPr/>
            </p:nvSpPr>
            <p:spPr>
              <a:xfrm>
                <a:off x="323215" y="2853055"/>
                <a:ext cx="3960495" cy="1584325"/>
              </a:xfrm>
              <a:prstGeom prst="rect">
                <a:avLst/>
              </a:prstGeom>
              <a:blipFill rotWithShape="1">
                <a:blip r:embed="rId2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Content Placeholder 2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mHQAAjREAALQ2AABMGwAAEAAAACYAAAAIAAAA//////////8="/>
                  </a:ext>
                </a:extLst>
              </p:cNvSpPr>
              <p:nvPr/>
            </p:nvSpPr>
            <p:spPr>
              <a:xfrm>
                <a:off x="4860290" y="2853055"/>
                <a:ext cx="4032250" cy="15843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anchor="ctr">
                <a:normAutofit fontScale="92500"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7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(1−</m:t>
                      </m:r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3</m:t>
                          </m:r>
                        </m:e>
                      </m:rad>
                      <m:sSup>
                        <m:sSupPr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)</m:t>
                          </m:r>
                        </m:e>
                        <m:sup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8" name="Content Placeholder 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E/qmTu58iJvx7liT0QpQx0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mHQAAjREAALQ2AABMGwAAEAAAACYAAAAIAAAA//////////8="/>
                  </a:ext>
                </a:extLst>
              </p:cNvSpPr>
              <p:nvPr/>
            </p:nvSpPr>
            <p:spPr>
              <a:xfrm>
                <a:off x="4860290" y="2853055"/>
                <a:ext cx="4032250" cy="1584325"/>
              </a:xfrm>
              <a:prstGeom prst="rect">
                <a:avLst/>
              </a:prstGeom>
              <a:blipFill rotWithShape="1">
                <a:blip r:embed="rId3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p:sp>
        <p:nvSpPr>
          <p:cNvPr id="29" name="TextBox 28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B+BAAAgCIAAJANAAAZJgAAECAAACYAAAAIAAAA//////////8="/>
              </a:ext>
            </a:extLst>
          </p:cNvSpPr>
          <p:nvPr/>
        </p:nvSpPr>
        <p:spPr>
          <a:xfrm>
            <a:off x="730250" y="5608320"/>
            <a:ext cx="147447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3200" b="1">
                <a:solidFill>
                  <a:srgbClr val="FF0000"/>
                </a:solidFill>
              </a:rPr>
              <a:t>Card 13</a:t>
            </a:r>
            <a:endParaRPr lang="en-gb" sz="3200" b="1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I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BnIAAAgCIAAHkpAAAZJgAAECAAACYAAAAIAAAA//////////8="/>
              </a:ext>
            </a:extLst>
          </p:cNvSpPr>
          <p:nvPr/>
        </p:nvSpPr>
        <p:spPr>
          <a:xfrm>
            <a:off x="5267325" y="5608320"/>
            <a:ext cx="147447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3200" b="1">
                <a:solidFill>
                  <a:srgbClr val="FF0000"/>
                </a:solidFill>
              </a:rPr>
              <a:t>Card 14</a:t>
            </a:r>
            <a:endParaRPr lang="en-gb" sz="3200" b="1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A2BwAACQQAAIUJAABPBgAAEAAAACYAAAAIAAAA//////////8="/>
                  </a:ext>
                </a:extLst>
              </p:cNvSpPr>
              <p:nvPr/>
            </p:nvSpPr>
            <p:spPr>
              <a:xfrm>
                <a:off x="1172210" y="655955"/>
                <a:ext cx="375285" cy="36957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31" name="TextBox 30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LVm8ByhcHZXFVZUPyrh5nE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A2BwAACQQAAIUJAABPBgAAEAAAACYAAAAIAAAA//////////8="/>
                  </a:ext>
                </a:extLst>
              </p:cNvSpPr>
              <p:nvPr/>
            </p:nvSpPr>
            <p:spPr>
              <a:xfrm>
                <a:off x="1172210" y="655955"/>
                <a:ext cx="375285" cy="369570"/>
              </a:xfrm>
              <a:prstGeom prst="rect">
                <a:avLst/>
              </a:prstGeom>
              <a:blipFill rotWithShape="1">
                <a:blip r:embed="rId4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A4IgAAIQQAAE8mAACaBgAAEAAAACYAAAAIAAAA//////////8="/>
                  </a:ext>
                </a:extLst>
              </p:cNvSpPr>
              <p:nvPr/>
            </p:nvSpPr>
            <p:spPr>
              <a:xfrm>
                <a:off x="5562600" y="671195"/>
                <a:ext cx="664845" cy="40195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𝟔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32" name="TextBox 31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OQOehx+rzccB367XkZpB0o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A4IgAAIQQAAE8mAACaBgAAEAAAACYAAAAIAAAA//////////8="/>
                  </a:ext>
                </a:extLst>
              </p:cNvSpPr>
              <p:nvPr/>
            </p:nvSpPr>
            <p:spPr>
              <a:xfrm>
                <a:off x="5562600" y="671195"/>
                <a:ext cx="664845" cy="401955"/>
              </a:xfrm>
              <a:prstGeom prst="rect">
                <a:avLst/>
              </a:prstGeom>
              <a:blipFill rotWithShape="1">
                <a:blip r:embed="rId5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p:sp>
        <p:nvSpPr>
          <p:cNvPr id="33" name="TextBox 32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AoDgAA8wYAAHQaAACnCAAAECAAACYAAAAIAAAA//////////8="/>
              </a:ext>
            </a:extLst>
          </p:cNvSpPr>
          <p:nvPr/>
        </p:nvSpPr>
        <p:spPr>
          <a:xfrm>
            <a:off x="2301240" y="1129665"/>
            <a:ext cx="1998980" cy="2768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1200" b="1">
                <a:solidFill>
                  <a:srgbClr val="0070C0"/>
                </a:solidFill>
              </a:rPr>
              <a:t>www.interactive-maths.com</a:t>
            </a:r>
            <a:endParaRPr lang="en-gb" sz="1200" b="1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DbKQAA8wYAACg2AACnCAAAECAAACYAAAAIAAAA//////////8="/>
              </a:ext>
            </a:extLst>
          </p:cNvSpPr>
          <p:nvPr/>
        </p:nvSpPr>
        <p:spPr>
          <a:xfrm>
            <a:off x="6804025" y="1129665"/>
            <a:ext cx="1999615" cy="2768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1200" b="1">
                <a:solidFill>
                  <a:srgbClr val="0070C0"/>
                </a:solidFill>
              </a:rPr>
              <a:t>www.interactive-maths.com</a:t>
            </a:r>
            <a:endParaRPr lang="en-gb" sz="1200" b="1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extLst>
              <a:ext uri="smNativeData">
                <pr:smNativeData xmlns:pr="smNativeData" val="SMDATA_7_mp7VUhMAAAAlAAAAAQAAAA8BAAAAkAAAAEgAAACQAAAASAAAAAAAAAAAAAAAAAAAABcAAAAUAAAAAAAAAAAAAAD/fwAA/38AAAAAAAAJAAAABAAAAJgAAAAMAAAAEAAAAAAAAAAAAAAAAAAAAAAAAAAfAAAAVAAAAAAAAAAAAAAAAAAAAAAAAAAAAAAAAAAAAAAAAAAAAAAAAAAAAAAAAAAAAAAAAAAAAAAAAAAAAAAAAAAAAAAAAAAAAAAAAAAAAAAAAAAAAAAAAAAAACEAAAAYAAAAFAAAAHQdAAANAgAAJjcAACMoAAAQAAAAJgAAAAgAAAD/////AAAAAA=="/>
              </a:ext>
            </a:extLst>
          </p:cNvGrpSpPr>
          <p:nvPr/>
        </p:nvGrpSpPr>
        <p:grpSpPr>
          <a:xfrm>
            <a:off x="4787900" y="333375"/>
            <a:ext cx="4177030" cy="6191250"/>
            <a:chOff x="4787900" y="333375"/>
            <a:chExt cx="4177030" cy="6191250"/>
          </a:xfrm>
        </p:grpSpPr>
        <p:sp>
          <p:nvSpPr>
            <p:cNvPr id="12" name="Text Box 3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BzHcR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nHQAAtQQAALU2AAD3BgAAACAAACYAAAAIAAAA//////////8="/>
                </a:ext>
              </a:extLst>
            </p:cNvSpPr>
            <p:nvPr/>
          </p:nvSpPr>
          <p:spPr>
            <a:xfrm>
              <a:off x="4860925" y="765175"/>
              <a:ext cx="4032250" cy="3670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spcBef>
                  <a:spcPts val="1080"/>
                </a:spcBef>
                <a:defRPr lang="en-us"/>
              </a:pPr>
              <a:endParaRPr lang="en-us">
                <a:latin typeface="Arial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1" name="AutoShape 4"/>
            <p:cNvSpPr>
              <a:extLst>
                <a:ext uri="smNativeData">
                  <pr:smNativeData xmlns:pr="smNativeData" val="SMDATA_13_mp7VUhMAAAAlAAAAZQAAAA0AAAAAkAAAAEgAAACQAAAASAAAAAAAAAABAAAAAAAAAAEAAABQAAAAhbacS3FV1T8AAAAAAADwv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laAAAAAgAAABQAAAAy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0HQAADQIAACY3AAAjKAAAACAAACYAAAAIAAAA//////////8="/>
                </a:ext>
              </a:extLst>
            </p:cNvSpPr>
            <p:nvPr/>
          </p:nvSpPr>
          <p:spPr>
            <a:xfrm>
              <a:off x="4787900" y="333375"/>
              <a:ext cx="4177030" cy="6191250"/>
            </a:xfrm>
            <a:prstGeom prst="roundRect">
              <a:avLst>
                <a:gd name="adj" fmla="val 16667"/>
              </a:avLst>
            </a:prstGeom>
            <a:noFill/>
            <a:ln w="57150" cap="flat" cmpd="thickThin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</a:p>
          </p:txBody>
        </p:sp>
        <p:sp>
          <p:nvSpPr>
            <p:cNvPr id="10" name="Line 5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8AAAAAg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0HQAAIgkAACY3AAAiCQAAAAAAACYAAAAIAAAA//////////8="/>
                </a:ext>
              </a:extLst>
            </p:cNvSpPr>
            <p:nvPr/>
          </p:nvSpPr>
          <p:spPr>
            <a:xfrm>
              <a:off x="4787900" y="1484630"/>
              <a:ext cx="4177030" cy="0"/>
            </a:xfrm>
            <a:prstGeom prst="line">
              <a:avLst/>
            </a:prstGeom>
            <a:noFill/>
            <a:ln w="38100" cap="flat" cmpd="dbl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9" name="Text Box 6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Onp6f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rKQAAfgIAALU2AADZBgAAACAAACYAAAAIAAAA//////////8="/>
                </a:ext>
              </a:extLst>
            </p:cNvSpPr>
            <p:nvPr/>
          </p:nvSpPr>
          <p:spPr>
            <a:xfrm>
              <a:off x="6732905" y="405130"/>
              <a:ext cx="2160270" cy="7080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defRPr lang="en-us"/>
              </a:pPr>
              <a:r>
                <a:rPr lang="en-gb" sz="2000"/>
                <a:t>Surds Treasure Hunt</a:t>
              </a:r>
              <a:endParaRPr lang="en-gb" sz="2000"/>
            </a:p>
          </p:txBody>
        </p:sp>
        <p:sp>
          <p:nvSpPr>
            <p:cNvPr id="8" name="Line 7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HgAAXQUAAHMhAABdBQAAAAAAACYAAAAIAAAA//////////8="/>
                </a:ext>
              </a:extLst>
            </p:cNvSpPr>
            <p:nvPr/>
          </p:nvSpPr>
          <p:spPr>
            <a:xfrm>
              <a:off x="5005705" y="871855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7" name="Oval 8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IQAA7gIAALQmAADOBwAAACAAACYAAAAIAAAA//////////8="/>
                </a:ext>
              </a:extLst>
            </p:cNvSpPr>
            <p:nvPr/>
          </p:nvSpPr>
          <p:spPr>
            <a:xfrm>
              <a:off x="5499100" y="476250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endParaRPr lang="en-gb" sz="32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6" name="WordArt 9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P///////////////////////////////////////////////7AEAAAAAAAAiGQAAABkAAAAFwAAABQAAAAAAAAAAAAAAP9/AAD/fwAAAAAAAAkAAAAEAAAA/////w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HMhAAC1BAAA4SYAAFAIAAAAAAAAJgAAAAgAAAD//////////w=="/>
                </a:ext>
              </a:extLst>
            </p:cNvSpPr>
            <p:nvPr/>
          </p:nvSpPr>
          <p:spPr>
            <a:xfrm>
              <a:off x="5437505" y="765175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Previous Answer</a:t>
              </a:r>
            </a:p>
          </p:txBody>
        </p:sp>
        <p:sp>
          <p:nvSpPr>
            <p:cNvPr id="5" name="Line 10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aMwAAmiQAAEI2AACaJAAAAAAAACYAAAAIAAAA//////////8="/>
                </a:ext>
              </a:extLst>
            </p:cNvSpPr>
            <p:nvPr/>
          </p:nvSpPr>
          <p:spPr>
            <a:xfrm>
              <a:off x="8388350" y="5949950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4" name="Oval 11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KLgAAKSIAACozAAAJJwAAACAAACYAAAAIAAAA//////////8="/>
                </a:ext>
              </a:extLst>
            </p:cNvSpPr>
            <p:nvPr/>
          </p:nvSpPr>
          <p:spPr>
            <a:xfrm>
              <a:off x="7524750" y="5553075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r>
                <a:rPr lang="en-gb" sz="3600">
                  <a:latin typeface="Times New Roman" pitchFamily="1" charset="0"/>
                  <a:ea typeface="Calibri" pitchFamily="2" charset="0"/>
                  <a:cs typeface="Calibri" pitchFamily="2" charset="0"/>
                </a:rPr>
                <a:t>?</a:t>
              </a: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3" name="WordArt 12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AAAAAAAAAAAAAAAAAAAAAAAAAAAAAAAAAAAAAAAAAAAAAAALAEAAAAAAAACGQAAABkAAAAFwAAABQAAAAAAAAAAAAAAP9/AAD/fwAAAAAAAAkAAAAEAAAAAAAAAA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OktAADwIwAAVzMAAIsnAAAAAAAAJgAAAAgAAAD//////////w=="/>
                </a:ext>
              </a:extLst>
            </p:cNvSpPr>
            <p:nvPr/>
          </p:nvSpPr>
          <p:spPr>
            <a:xfrm>
              <a:off x="7463155" y="5842000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To the next clue</a:t>
              </a:r>
            </a:p>
          </p:txBody>
        </p:sp>
      </p:grpSp>
      <p:grpSp>
        <p:nvGrpSpPr>
          <p:cNvPr id="13" name="Group 13"/>
          <p:cNvGrpSpPr>
            <a:extLst>
              <a:ext uri="smNativeData">
                <pr:smNativeData xmlns:pr="smNativeData" val="SMDATA_7_mp7VU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IsBAAANAgAAPRsAACMoAAAQAAAAJgAAAAgAAAD/////AAAAAA=="/>
              </a:ext>
            </a:extLst>
          </p:cNvGrpSpPr>
          <p:nvPr/>
        </p:nvGrpSpPr>
        <p:grpSpPr>
          <a:xfrm>
            <a:off x="250825" y="333375"/>
            <a:ext cx="4177030" cy="6191250"/>
            <a:chOff x="250825" y="333375"/>
            <a:chExt cx="4177030" cy="6191250"/>
          </a:xfrm>
        </p:grpSpPr>
        <p:sp>
          <p:nvSpPr>
            <p:cNvPr id="23" name="Text Box 14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AQAAtQQAAMwaAAD3BgAAACAAACYAAAAIAAAA//////////8="/>
                </a:ext>
              </a:extLst>
            </p:cNvSpPr>
            <p:nvPr/>
          </p:nvSpPr>
          <p:spPr>
            <a:xfrm>
              <a:off x="323850" y="765175"/>
              <a:ext cx="4032250" cy="3670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spcBef>
                  <a:spcPts val="1080"/>
                </a:spcBef>
                <a:defRPr lang="en-us"/>
              </a:pPr>
              <a:endParaRPr lang="en-us">
                <a:latin typeface="Arial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22" name="AutoShape 15"/>
            <p:cNvSpPr>
              <a:extLst>
                <a:ext uri="smNativeData">
                  <pr:smNativeData xmlns:pr="smNativeData" val="SMDATA_13_mp7VUhMAAAAlAAAAZQAAAA0AAAAAkAAAAEgAAACQAAAASAAAAAAAAAABAAAAAAAAAAEAAABQAAAAhbacS3FV1T8AAAAAAADwv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laAAAAAgAAABQAAAAy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AQAADQIAAD0bAAAjKAAAACAAACYAAAAIAAAA//////////8="/>
                </a:ext>
              </a:extLst>
            </p:cNvSpPr>
            <p:nvPr/>
          </p:nvSpPr>
          <p:spPr>
            <a:xfrm>
              <a:off x="250825" y="333375"/>
              <a:ext cx="4177030" cy="6191250"/>
            </a:xfrm>
            <a:prstGeom prst="roundRect">
              <a:avLst>
                <a:gd name="adj" fmla="val 16667"/>
              </a:avLst>
            </a:prstGeom>
            <a:noFill/>
            <a:ln w="57150" cap="flat" cmpd="thickThin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</a:p>
          </p:txBody>
        </p:sp>
        <p:sp>
          <p:nvSpPr>
            <p:cNvPr id="21" name="Line 16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8AAAAAg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AQAAIgkAAD0bAAAiCQAAAAAAACYAAAAIAAAA//////////8="/>
                </a:ext>
              </a:extLst>
            </p:cNvSpPr>
            <p:nvPr/>
          </p:nvSpPr>
          <p:spPr>
            <a:xfrm>
              <a:off x="250825" y="1484630"/>
              <a:ext cx="4177030" cy="0"/>
            </a:xfrm>
            <a:prstGeom prst="line">
              <a:avLst/>
            </a:prstGeom>
            <a:noFill/>
            <a:ln w="38100" cap="flat" cmpd="dbl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20" name="Text Box 17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CDQAAfgIAAMwaAADZBgAAACAAACYAAAAIAAAA//////////8="/>
                </a:ext>
              </a:extLst>
            </p:cNvSpPr>
            <p:nvPr/>
          </p:nvSpPr>
          <p:spPr>
            <a:xfrm>
              <a:off x="2195830" y="405130"/>
              <a:ext cx="2160270" cy="7080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defRPr lang="en-us"/>
              </a:pPr>
              <a:r>
                <a:rPr lang="en-gb" sz="2000"/>
                <a:t>Surds Treasure Hunt</a:t>
              </a:r>
              <a:endParaRPr lang="en-gb" sz="2000"/>
            </a:p>
          </p:txBody>
        </p:sp>
        <p:sp>
          <p:nvSpPr>
            <p:cNvPr id="19" name="Line 18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AgAAXQUAAIoFAABdBQAAAAAAACYAAAAIAAAA//////////8="/>
                </a:ext>
              </a:extLst>
            </p:cNvSpPr>
            <p:nvPr/>
          </p:nvSpPr>
          <p:spPr>
            <a:xfrm>
              <a:off x="468630" y="871855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18" name="Oval 19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Dg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rBQAA7gIAAMsKAADOBwAAACAAACYAAAAIAAAA//////////8="/>
                </a:ext>
              </a:extLst>
            </p:cNvSpPr>
            <p:nvPr/>
          </p:nvSpPr>
          <p:spPr>
            <a:xfrm>
              <a:off x="962025" y="476250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7" name="WordArt 20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AAAAAAAAAAAAAAAAAAAAAAAAAAAADQAAAAAAAAALkBAAAAALAEAAAAAAAACGQAAABkAAAAFwAAABQAAAAAAAAAAAAAAP9/AAD/fwAAAAAAAAkAAAAEAAAAAAAAAA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IoFAAC1BAAA+AoAAFAIAAAAAAAAJgAAAAgAAAD//////////w=="/>
                </a:ext>
              </a:extLst>
            </p:cNvSpPr>
            <p:nvPr/>
          </p:nvSpPr>
          <p:spPr>
            <a:xfrm>
              <a:off x="900430" y="765175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Previous Answer</a:t>
              </a:r>
            </a:p>
          </p:txBody>
        </p:sp>
        <p:sp>
          <p:nvSpPr>
            <p:cNvPr id="16" name="Line 21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DEiLz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xFwAAmiQAAFkaAACaJAAAAAAAACYAAAAIAAAA//////////8="/>
                </a:ext>
              </a:extLst>
            </p:cNvSpPr>
            <p:nvPr/>
          </p:nvSpPr>
          <p:spPr>
            <a:xfrm>
              <a:off x="3851275" y="5949950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15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EgAAKSIAAEEXAAAJJwAAACAAACYAAAAIAAAA//////////8="/>
                </a:ext>
              </a:extLst>
            </p:cNvSpPr>
            <p:nvPr/>
          </p:nvSpPr>
          <p:spPr>
            <a:xfrm>
              <a:off x="2987675" y="5553075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r>
                <a:rPr lang="en-gb" sz="3600">
                  <a:latin typeface="Times New Roman" pitchFamily="1" charset="0"/>
                  <a:ea typeface="Calibri" pitchFamily="2" charset="0"/>
                  <a:cs typeface="Calibri" pitchFamily="2" charset="0"/>
                </a:rPr>
                <a:t>?</a:t>
              </a: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4" name="WordArt 23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AAAAAAAAAAAAAAAAAAAAAAAAAAAAAAAAAAAAAAAAAAAAAAALAEAAAAAAAACGQAAABkAAAAFwAAABQAAAAAAAAAAAAAAP9/AAD/fwAAAAAAAAkAAAAEAAAAAAAAAA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AASAADwIwAAbhcAAIsnAAAAAAAAJgAAAAgAAAD//////////w=="/>
                </a:ext>
              </a:extLst>
            </p:cNvSpPr>
            <p:nvPr/>
          </p:nvSpPr>
          <p:spPr>
            <a:xfrm>
              <a:off x="2926080" y="5842000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To the next clue</a:t>
              </a:r>
            </a:p>
          </p:txBody>
        </p:sp>
      </p:grpSp>
      <p:sp>
        <p:nvSpPr>
          <p:cNvPr id="24" name="Text Box 25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hHQAAlwkAAJc2AADdCwAAECAAACYAAAAIAAAA//////////8="/>
              </a:ext>
            </a:extLst>
          </p:cNvSpPr>
          <p:nvPr/>
        </p:nvSpPr>
        <p:spPr>
          <a:xfrm>
            <a:off x="4857115" y="1558925"/>
            <a:ext cx="4017010" cy="369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r">
              <a:defRPr lang="en-us"/>
            </a:pPr>
            <a:endParaRPr lang="en-gb"/>
          </a:p>
        </p:txBody>
      </p:sp>
      <p:sp>
        <p:nvSpPr>
          <p:cNvPr id="25" name="Rectangle 2"/>
          <p:cNvSpPr>
            <a:extLst>
              <a:ext uri="smNativeData">
                <pr:smNativeData xmlns:pr="smNativeData" val="SMDATA_13_mp7VUhMAAAAlAAAAZAAAAE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EA4AAAAAAAAECAAACYAAAAIAAAA//////////8="/>
              </a:ext>
            </a:extLst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defRPr lang="en-us"/>
            </a:pPr>
            <a:endParaRPr lang="en-gb"/>
          </a:p>
        </p:txBody>
      </p:sp>
      <p:sp>
        <p:nvSpPr>
          <p:cNvPr id="26" name="Rectangle 4"/>
          <p:cNvSpPr>
            <a:extLst>
              <a:ext uri="smNativeData">
                <pr:smNativeData xmlns:pr="smNativeData" val="SMDATA_13_mp7VUhMAAAAlAAAAZAAAAE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EA4AAAAAAAAECAAACYAAAAIAAAA//////////8="/>
              </a:ext>
            </a:extLst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defRPr lang="en-us"/>
            </a:pPr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Content Placeholder 2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9AQAAjREAAMwaAAC9GwAAEAAAACYAAAAIAAAA//////////8="/>
                  </a:ext>
                </a:extLst>
              </p:cNvSpPr>
              <p:nvPr/>
            </p:nvSpPr>
            <p:spPr>
              <a:xfrm>
                <a:off x="323215" y="2853055"/>
                <a:ext cx="4032885" cy="16560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anchor="ctr">
                <a:normAutofit fontScale="77500" lnSpcReduction="20000"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90</m:t>
                          </m:r>
                        </m:e>
                      </m:rad>
                      <m:r>
                        <a:rPr kumimoji="0" lang="en-GB" sz="7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250</m:t>
                          </m:r>
                        </m:e>
                      </m:rad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7" name="Content Placeholder 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CPQqVN3w9+AmSdOJ40ZLFA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9AQAAjREAAMwaAAC9GwAAEAAAACYAAAAIAAAA//////////8="/>
                  </a:ext>
                </a:extLst>
              </p:cNvSpPr>
              <p:nvPr/>
            </p:nvSpPr>
            <p:spPr>
              <a:xfrm>
                <a:off x="323215" y="2853055"/>
                <a:ext cx="4032885" cy="1656080"/>
              </a:xfrm>
              <a:prstGeom prst="rect">
                <a:avLst/>
              </a:prstGeom>
              <a:blipFill rotWithShape="1">
                <a:blip r:embed="rId2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Content Placeholder 2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mHQAAjREAALQ2AAC9GwAAEAAAACYAAAAIAAAA//////////8="/>
                  </a:ext>
                </a:extLst>
              </p:cNvSpPr>
              <p:nvPr/>
            </p:nvSpPr>
            <p:spPr>
              <a:xfrm>
                <a:off x="4860290" y="2853055"/>
                <a:ext cx="4032250" cy="16560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anchor="ctr">
                <a:normAutofit fontScale="85000" lnSpcReduction="10000"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7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3</m:t>
                      </m:r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5</m:t>
                          </m:r>
                        </m:e>
                      </m:rad>
                      <m:r>
                        <a:rPr kumimoji="0" lang="en-GB" sz="7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</m:rad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8" name="Content Placeholder 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AiqEg0tHfe4P8bEYTSbmTY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mHQAAjREAALQ2AAC9GwAAEAAAACYAAAAIAAAA//////////8="/>
                  </a:ext>
                </a:extLst>
              </p:cNvSpPr>
              <p:nvPr/>
            </p:nvSpPr>
            <p:spPr>
              <a:xfrm>
                <a:off x="4860290" y="2853055"/>
                <a:ext cx="4032250" cy="1656080"/>
              </a:xfrm>
              <a:prstGeom prst="rect">
                <a:avLst/>
              </a:prstGeom>
              <a:blipFill rotWithShape="1">
                <a:blip r:embed="rId3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p:sp>
        <p:nvSpPr>
          <p:cNvPr id="29" name="TextBox 28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B+BAAAgCIAAJANAAAZJgAAECAAACYAAAAIAAAA//////////8="/>
              </a:ext>
            </a:extLst>
          </p:cNvSpPr>
          <p:nvPr/>
        </p:nvSpPr>
        <p:spPr>
          <a:xfrm>
            <a:off x="730250" y="5608320"/>
            <a:ext cx="147447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3200" b="1">
                <a:solidFill>
                  <a:srgbClr val="FF0000"/>
                </a:solidFill>
              </a:rPr>
              <a:t>Card 15</a:t>
            </a:r>
            <a:endParaRPr lang="en-gb" sz="3200" b="1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ENscg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BnIAAAgCIAAHkpAAAZJgAAECAAACYAAAAIAAAA//////////8="/>
              </a:ext>
            </a:extLst>
          </p:cNvSpPr>
          <p:nvPr/>
        </p:nvSpPr>
        <p:spPr>
          <a:xfrm>
            <a:off x="5267325" y="5608320"/>
            <a:ext cx="147447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3200" b="1">
                <a:solidFill>
                  <a:srgbClr val="FF0000"/>
                </a:solidFill>
              </a:rPr>
              <a:t>Card 16</a:t>
            </a:r>
            <a:endParaRPr lang="en-gb" sz="3200" b="1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AZBwAAPwQAAGgJAACFBgAAEAAAACYAAAAIAAAA//////////8="/>
                  </a:ext>
                </a:extLst>
              </p:cNvSpPr>
              <p:nvPr/>
            </p:nvSpPr>
            <p:spPr>
              <a:xfrm>
                <a:off x="1153795" y="690245"/>
                <a:ext cx="375285" cy="36957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𝟖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31" name="TextBox 30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K8b5QUb7DGejpzBW7UT7VQ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AZBwAAPwQAAGgJAACFBgAAEAAAACYAAAAIAAAA//////////8="/>
                  </a:ext>
                </a:extLst>
              </p:cNvSpPr>
              <p:nvPr/>
            </p:nvSpPr>
            <p:spPr>
              <a:xfrm>
                <a:off x="1153795" y="690245"/>
                <a:ext cx="375285" cy="369570"/>
              </a:xfrm>
              <a:prstGeom prst="rect">
                <a:avLst/>
              </a:prstGeom>
              <a:blipFill rotWithShape="1">
                <a:blip r:embed="rId4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D5/P//AAAAAAAAAABj9v//ECcAABAnAAAAAAAAAAAAAAAAAAAAAAAAAAAAAAAAAAAAAAAAAAAAABQAAAAAAAAAwMD/AAAAAABkAAAAMgAAAAAAAABkAAAAAAAAAH9/fwAKAAAAHwAAAFQAAAAAAAAFAAAAAQAAAAAAAAAAAAAAAAAAAAAAAAAAAAAAAAAAAAAAAAAAAAAAAH9/fwAAAAADzMzMAMDA/wB/f38AAAAAAAAAAAAAAAAAAAAAAAAAAAAhAAAAGAAAABQAAAA4IgAAIAQAAJMmAACQBgAAEAAAACYAAAAIAAAA//////////8="/>
                  </a:ext>
                </a:extLst>
              </p:cNvSpPr>
              <p:nvPr/>
            </p:nvSpPr>
            <p:spPr>
              <a:xfrm>
                <a:off x="5562600" y="670560"/>
                <a:ext cx="708025" cy="39624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rtlCol="0">
                <a:spAutoFit/>
              </a:bodyPr>
              <a:lstStyle/>
              <a:p>
                <a:r>
                  <a:rPr lang="en-GB" b="1" dirty="0" smtClean="0"/>
                  <a:t>10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GB" b="1" i="1" smtClean="0">
                            <a:latin typeface="Cambria Math"/>
                          </a:rPr>
                          <m:t>𝟐</m:t>
                        </m:r>
                      </m:e>
                    </m:rad>
                  </m:oMath>
                </a14:m>
                <a:endParaRPr lang="en-GB" b="1" dirty="0"/>
              </a:p>
            </p:txBody>
          </p:sp>
        </mc:Choice>
        <mc:Fallback>
          <p:sp>
            <p:nvSpPr>
              <p:cNvPr id="32" name="TextBox 31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PrclX688gLj8ZXdQ/u40Uw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D5/P//AAAAAAAAAABj9v//ECcAABAnAAAAAAAAAAAAAAAAAAAAAAAAAAAAAAAAAAAAAAAAAAAAABQAAAAAAAAAwMD/AAAAAABkAAAAMgAAAAAAAABkAAAAAAAAAH9/fwAKAAAAHwAAAFQAAAAAAAAFAAAAAQAAAAAAAAAAAAAAAAAAAAAAAAAAAAAAAAAAAAAAAAAAAAAAAH9/fwAAAAADzMzMAMDA/wB/f38AAAAAAAAAAAAAAAAAAAAAAAAAAAAhAAAAGAAAABQAAAA4IgAAIAQAAJMmAACQBgAAEAAAACYAAAAIAAAA//////////8="/>
                  </a:ext>
                </a:extLst>
              </p:cNvSpPr>
              <p:nvPr/>
            </p:nvSpPr>
            <p:spPr>
              <a:xfrm>
                <a:off x="5562600" y="670560"/>
                <a:ext cx="708025" cy="396240"/>
              </a:xfrm>
              <a:prstGeom prst="rect">
                <a:avLst/>
              </a:prstGeom>
              <a:blipFill rotWithShape="1">
                <a:blip r:embed="rId5"/>
                <a:srcRect/>
                <a:stretch>
                  <a:fillRect l="-7750" t="0" r="0" b="-24610"/>
                </a:stretch>
              </a:blipFill>
              <a:ln>
                <a:noFill/>
              </a:ln>
              <a:effectLst/>
            </p:spPr>
          </p:sp>
        </mc:Fallback>
      </mc:AlternateContent>
      <p:sp>
        <p:nvSpPr>
          <p:cNvPr id="33" name="TextBox 32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AoDgAA8wYAAHQaAACnCAAAECAAACYAAAAIAAAA//////////8="/>
              </a:ext>
            </a:extLst>
          </p:cNvSpPr>
          <p:nvPr/>
        </p:nvSpPr>
        <p:spPr>
          <a:xfrm>
            <a:off x="2301240" y="1129665"/>
            <a:ext cx="1998980" cy="2768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1200" b="1">
                <a:solidFill>
                  <a:srgbClr val="0070C0"/>
                </a:solidFill>
              </a:rPr>
              <a:t>www.interactive-maths.com</a:t>
            </a:r>
            <a:endParaRPr lang="en-gb" sz="1200" b="1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DbKQAA8wYAACg2AACnCAAAECAAACYAAAAIAAAA//////////8="/>
              </a:ext>
            </a:extLst>
          </p:cNvSpPr>
          <p:nvPr/>
        </p:nvSpPr>
        <p:spPr>
          <a:xfrm>
            <a:off x="6804025" y="1129665"/>
            <a:ext cx="1999615" cy="2768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1200" b="1">
                <a:solidFill>
                  <a:srgbClr val="0070C0"/>
                </a:solidFill>
              </a:rPr>
              <a:t>www.interactive-maths.com</a:t>
            </a:r>
            <a:endParaRPr lang="en-gb" sz="1200" b="1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extLst>
              <a:ext uri="smNativeData">
                <pr:smNativeData xmlns:pr="smNativeData" val="SMDATA_7_mp7VU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HQdAAANAgAAJjcAACMoAAAQAAAAJgAAAAgAAAD/////AAAAAA=="/>
              </a:ext>
            </a:extLst>
          </p:cNvGrpSpPr>
          <p:nvPr/>
        </p:nvGrpSpPr>
        <p:grpSpPr>
          <a:xfrm>
            <a:off x="4787900" y="333375"/>
            <a:ext cx="4177030" cy="6191250"/>
            <a:chOff x="4787900" y="333375"/>
            <a:chExt cx="4177030" cy="6191250"/>
          </a:xfrm>
        </p:grpSpPr>
        <p:sp>
          <p:nvSpPr>
            <p:cNvPr id="12" name="Text Box 3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nHQAAtQQAALU2AAD3BgAAACAAACYAAAAIAAAA//////////8="/>
                </a:ext>
              </a:extLst>
            </p:cNvSpPr>
            <p:nvPr/>
          </p:nvSpPr>
          <p:spPr>
            <a:xfrm>
              <a:off x="4860925" y="765175"/>
              <a:ext cx="4032250" cy="3670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spcBef>
                  <a:spcPts val="1080"/>
                </a:spcBef>
                <a:defRPr lang="en-us"/>
              </a:pPr>
              <a:endParaRPr lang="en-us">
                <a:latin typeface="Arial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1" name="AutoShape 4"/>
            <p:cNvSpPr>
              <a:extLst>
                <a:ext uri="smNativeData">
                  <pr:smNativeData xmlns:pr="smNativeData" val="SMDATA_13_mp7VUhMAAAAlAAAAZQAAAA0AAAAAkAAAAEgAAACQAAAASAAAAAAAAAABAAAAAAAAAAEAAABQAAAAhbacS3FV1T8AAAAAAADwv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laAAAAAgAAABQAAAAy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0HQAADQIAACY3AAAjKAAAACAAACYAAAAIAAAA//////////8="/>
                </a:ext>
              </a:extLst>
            </p:cNvSpPr>
            <p:nvPr/>
          </p:nvSpPr>
          <p:spPr>
            <a:xfrm>
              <a:off x="4787900" y="333375"/>
              <a:ext cx="4177030" cy="6191250"/>
            </a:xfrm>
            <a:prstGeom prst="roundRect">
              <a:avLst>
                <a:gd name="adj" fmla="val 16667"/>
              </a:avLst>
            </a:prstGeom>
            <a:noFill/>
            <a:ln w="57150" cap="flat" cmpd="thickThin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</a:p>
          </p:txBody>
        </p:sp>
        <p:sp>
          <p:nvSpPr>
            <p:cNvPr id="10" name="Line 5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8AAAAAg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FbAC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0HQAAIgkAACY3AAAiCQAAAAAAACYAAAAIAAAA//////////8="/>
                </a:ext>
              </a:extLst>
            </p:cNvSpPr>
            <p:nvPr/>
          </p:nvSpPr>
          <p:spPr>
            <a:xfrm>
              <a:off x="4787900" y="1484630"/>
              <a:ext cx="4177030" cy="0"/>
            </a:xfrm>
            <a:prstGeom prst="line">
              <a:avLst/>
            </a:prstGeom>
            <a:noFill/>
            <a:ln w="38100" cap="flat" cmpd="dbl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9" name="Text Box 6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GwAYT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rKQAAfgIAALU2AADZBgAAACAAACYAAAAIAAAA//////////8="/>
                </a:ext>
              </a:extLst>
            </p:cNvSpPr>
            <p:nvPr/>
          </p:nvSpPr>
          <p:spPr>
            <a:xfrm>
              <a:off x="6732905" y="405130"/>
              <a:ext cx="2160270" cy="7080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defRPr lang="en-us"/>
              </a:pPr>
              <a:r>
                <a:rPr lang="en-gb" sz="2000"/>
                <a:t>Surds Treasure Hunt</a:t>
              </a:r>
              <a:endParaRPr lang="en-gb" sz="2000"/>
            </a:p>
          </p:txBody>
        </p:sp>
        <p:sp>
          <p:nvSpPr>
            <p:cNvPr id="8" name="Line 7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HgAAXQUAAHMhAABdBQAAAAAAACYAAAAIAAAA//////////8="/>
                </a:ext>
              </a:extLst>
            </p:cNvSpPr>
            <p:nvPr/>
          </p:nvSpPr>
          <p:spPr>
            <a:xfrm>
              <a:off x="5005705" y="871855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7" name="Oval 8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JBkdw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IQAA7gIAALQmAADOBwAAACAAACYAAAAIAAAA//////////8="/>
                </a:ext>
              </a:extLst>
            </p:cNvSpPr>
            <p:nvPr/>
          </p:nvSpPr>
          <p:spPr>
            <a:xfrm>
              <a:off x="5499100" y="476250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endParaRPr lang="en-gb" sz="32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6" name="WordArt 9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WwDzEPMg8zBbMPNA81DzYFtA83DzgPOQW6DzoFuQ87BbsPPLAEAAAAAAAACGQAAABkAAAAFwAAABQAAAAAAAAAAAAAAP9/AAD/fwAAAAAAAAkAAAAEAAAAAAAAAA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HMhAAC1BAAA4SYAAFAIAAAAAAAAJgAAAAgAAAD//////////w=="/>
                </a:ext>
              </a:extLst>
            </p:cNvSpPr>
            <p:nvPr/>
          </p:nvSpPr>
          <p:spPr>
            <a:xfrm>
              <a:off x="5437505" y="765175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Previous Answer</a:t>
              </a:r>
            </a:p>
          </p:txBody>
        </p:sp>
        <p:sp>
          <p:nvSpPr>
            <p:cNvPr id="5" name="Line 10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aMwAAmiQAAEI2AACaJAAAAAAAACYAAAAIAAAA//////////8="/>
                </a:ext>
              </a:extLst>
            </p:cNvSpPr>
            <p:nvPr/>
          </p:nvSpPr>
          <p:spPr>
            <a:xfrm>
              <a:off x="8388350" y="5949950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4" name="Oval 11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KLgAAKSIAACozAAAJJwAAACAAACYAAAAIAAAA//////////8="/>
                </a:ext>
              </a:extLst>
            </p:cNvSpPr>
            <p:nvPr/>
          </p:nvSpPr>
          <p:spPr>
            <a:xfrm>
              <a:off x="7524750" y="5553075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r>
                <a:rPr lang="en-gb" sz="3600">
                  <a:latin typeface="Times New Roman" pitchFamily="1" charset="0"/>
                  <a:ea typeface="Calibri" pitchFamily="2" charset="0"/>
                  <a:cs typeface="Calibri" pitchFamily="2" charset="0"/>
                </a:rPr>
                <a:t>?</a:t>
              </a: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3" name="WordArt 12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AAAAAAAAAAAAAAAAAAAAAAAAAAAAAAAAAAAAAAAAAAAAAAALAEAAAAAAAACGQAAABkAAAAFwAAABQAAAAAAAAAAAAAAP9/AAD/fwAAAAAAAAkAAAAEAAAAAAAAAA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OktAADwIwAAVzMAAIsnAAAAAAAAJgAAAAgAAAD//////////w=="/>
                </a:ext>
              </a:extLst>
            </p:cNvSpPr>
            <p:nvPr/>
          </p:nvSpPr>
          <p:spPr>
            <a:xfrm>
              <a:off x="7463155" y="5842000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To the next clue</a:t>
              </a:r>
            </a:p>
          </p:txBody>
        </p:sp>
      </p:grpSp>
      <p:grpSp>
        <p:nvGrpSpPr>
          <p:cNvPr id="13" name="Group 13"/>
          <p:cNvGrpSpPr>
            <a:extLst>
              <a:ext uri="smNativeData">
                <pr:smNativeData xmlns:pr="smNativeData" val="SMDATA_7_mp7VU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IsBAAANAgAAPRsAACMoAAAQAAAAJgAAAAgAAAD/////AAAAAA=="/>
              </a:ext>
            </a:extLst>
          </p:cNvGrpSpPr>
          <p:nvPr/>
        </p:nvGrpSpPr>
        <p:grpSpPr>
          <a:xfrm>
            <a:off x="250825" y="333375"/>
            <a:ext cx="4177030" cy="6191250"/>
            <a:chOff x="250825" y="333375"/>
            <a:chExt cx="4177030" cy="6191250"/>
          </a:xfrm>
        </p:grpSpPr>
        <p:sp>
          <p:nvSpPr>
            <p:cNvPr id="23" name="Text Box 14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P7AB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AQAAtQQAAMwaAAD3BgAAACAAACYAAAAIAAAA//////////8="/>
                </a:ext>
              </a:extLst>
            </p:cNvSpPr>
            <p:nvPr/>
          </p:nvSpPr>
          <p:spPr>
            <a:xfrm>
              <a:off x="323850" y="765175"/>
              <a:ext cx="4032250" cy="3670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spcBef>
                  <a:spcPts val="1080"/>
                </a:spcBef>
                <a:defRPr lang="en-us"/>
              </a:pPr>
              <a:endParaRPr lang="en-us">
                <a:latin typeface="Arial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22" name="AutoShape 15"/>
            <p:cNvSpPr>
              <a:extLst>
                <a:ext uri="smNativeData">
                  <pr:smNativeData xmlns:pr="smNativeData" val="SMDATA_13_mp7VUhMAAAAlAAAAZQAAAA0AAAAAkAAAAEgAAACQAAAASAAAAAAAAAABAAAAAAAAAAEAAABQAAAAhbacS3FV1T8AAAAAAADwv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laAAAAAgAAABQAAAAy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AQAADQIAAD0bAAAjKAAAACAAACYAAAAIAAAA//////////8="/>
                </a:ext>
              </a:extLst>
            </p:cNvSpPr>
            <p:nvPr/>
          </p:nvSpPr>
          <p:spPr>
            <a:xfrm>
              <a:off x="250825" y="333375"/>
              <a:ext cx="4177030" cy="6191250"/>
            </a:xfrm>
            <a:prstGeom prst="roundRect">
              <a:avLst>
                <a:gd name="adj" fmla="val 16667"/>
              </a:avLst>
            </a:prstGeom>
            <a:noFill/>
            <a:ln w="57150" cap="flat" cmpd="thickThin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</a:p>
          </p:txBody>
        </p:sp>
        <p:sp>
          <p:nvSpPr>
            <p:cNvPr id="21" name="Line 16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8AAAAAg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PAE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AQAAIgkAAD0bAAAiCQAAAAAAACYAAAAIAAAA//////////8="/>
                </a:ext>
              </a:extLst>
            </p:cNvSpPr>
            <p:nvPr/>
          </p:nvSpPr>
          <p:spPr>
            <a:xfrm>
              <a:off x="250825" y="1484630"/>
              <a:ext cx="4177030" cy="0"/>
            </a:xfrm>
            <a:prstGeom prst="line">
              <a:avLst/>
            </a:prstGeom>
            <a:noFill/>
            <a:ln w="38100" cap="flat" cmpd="dbl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20" name="Text Box 17"/>
            <p:cNvSpPr>
              <a:extLst>
                <a:ext uri="smNativeData">
  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E52U3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CDQAAfgIAAMwaAADZBgAAACAAACYAAAAIAAAA//////////8="/>
                </a:ext>
              </a:extLst>
            </p:cNvSpPr>
            <p:nvPr/>
          </p:nvSpPr>
          <p:spPr>
            <a:xfrm>
              <a:off x="2195830" y="405130"/>
              <a:ext cx="2160270" cy="7080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l">
                <a:defRPr lang="en-us"/>
              </a:pPr>
              <a:r>
                <a:rPr lang="en-gb" sz="2000"/>
                <a:t>Surds Treasure Hunt</a:t>
              </a:r>
              <a:endParaRPr lang="en-gb" sz="2000"/>
            </a:p>
          </p:txBody>
        </p:sp>
        <p:sp>
          <p:nvSpPr>
            <p:cNvPr id="19" name="Line 18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EJvZH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AgAAXQUAAIoFAABdBQAAAAAAACYAAAAIAAAA//////////8="/>
                </a:ext>
              </a:extLst>
            </p:cNvSpPr>
            <p:nvPr/>
          </p:nvSpPr>
          <p:spPr>
            <a:xfrm>
              <a:off x="468630" y="871855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18" name="Oval 19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t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rBQAA7gIAAMsKAADOBwAAACAAACYAAAAIAAAA//////////8="/>
                </a:ext>
              </a:extLst>
            </p:cNvSpPr>
            <p:nvPr/>
          </p:nvSpPr>
          <p:spPr>
            <a:xfrm>
              <a:off x="962025" y="476250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7" name="WordArt 20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H/AAAAAAAAAAIMSQCqAKoB/wABDEkAqgCqAf8AAAAAAAAAArAEAAAAAAAACGQAAABkAAAAFwAAABQAAAAAAAAAAAAAAP9/AAD/fwAAAAAAAAkAAAAEAAAAA+cAAA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IoFAAC1BAAA+AoAAFAIAAAAAAAAJgAAAAgAAAD//////////w=="/>
                </a:ext>
              </a:extLst>
            </p:cNvSpPr>
            <p:nvPr/>
          </p:nvSpPr>
          <p:spPr>
            <a:xfrm>
              <a:off x="900430" y="765175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Previous Answer</a:t>
              </a:r>
            </a:p>
          </p:txBody>
        </p:sp>
        <p:sp>
          <p:nvSpPr>
            <p:cNvPr id="16" name="Line 21"/>
            <p:cNvSpPr>
              <a:extLst>
                <a:ext uri="smNativeData">
                  <pr:smNativeData xmlns:pr="smNativeData" val="SMDATA_13_mp7VUhMAAAAlAAAACgAAAA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BAAAAAAAAAAAAAAkoAAAAAQAAACMAAAAjAAAAIwAAAB4AAAAAAAAAZAAAAGQAAAABAAAAlgAAAJY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xFwAAmiQAAFkaAACaJAAAAAAAACYAAAAIAAAA//////////8="/>
                </a:ext>
              </a:extLst>
            </p:cNvSpPr>
            <p:nvPr/>
          </p:nvSpPr>
          <p:spPr>
            <a:xfrm>
              <a:off x="3851275" y="5949950"/>
              <a:ext cx="431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headEnd type="none"/>
              <a:tailEnd type="stealth" w="lg" len="lg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defRPr lang="en-us"/>
              </a:pPr>
              <a:endParaRPr lang="en-gb"/>
            </a:p>
          </p:txBody>
        </p:sp>
        <p:sp>
          <p:nvSpPr>
            <p:cNvPr id="15" name="Oval 22"/>
            <p:cNvSpPr>
              <a:extLst>
                <a:ext uri="smNativeData">
                  <pr:smNativeData xmlns:pr="smNativeData" val="SMDATA_13_mp7VUhMAAAAlAAAAZgAAAA0AAAAAkAAAAEgAAACQAAAASAAAAAAAAAABAAAAAAAAAAEAAABQAAAAAAAAAAAA8D8AAAAAAADwPwAAAAAAAOA/AAAAAAAA4D8AAAAAAADgPwAAAAAAAOA/AAAAAAAA4D8AAAAAAADgPwAAAAAAAOA/AAAAAAAA4D8CAAAAjAAAAAEAAAAAAAAA/oY3DP///wgbAAAAAAAAAAAAAAAAAAAAAAAAAAAAAAAAAAAAeAAAAAEAAABAAAAAAAAAAAAAAABaAAAAAAAAAAAAAAAAAAAAAAAAAAAAAAAAAAAAAAAAAAAAAAAAAAAAAAAAAAAAAAAAAAAAAAAAAAAAAAAAAAAAAAAAAAAAAAAAAAAAFAAAADwAAAABAAAAAAAAAAAAAAko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Gg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EgAAKSIAAEEXAAAJJwAAACAAACYAAAAIAAAA//////////8="/>
                </a:ext>
              </a:extLst>
            </p:cNvSpPr>
            <p:nvPr/>
          </p:nvSpPr>
          <p:spPr>
            <a:xfrm>
              <a:off x="2987675" y="5553075"/>
              <a:ext cx="792480" cy="792480"/>
            </a:xfrm>
            <a:prstGeom prst="ellipse">
              <a:avLst/>
            </a:prstGeom>
            <a:solidFill>
              <a:schemeClr val="accent1">
                <a:alpha val="73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defRPr lang="en-us"/>
              </a:pPr>
              <a:r>
                <a:rPr lang="en-gb" sz="3600">
                  <a:latin typeface="Times New Roman" pitchFamily="1" charset="0"/>
                  <a:ea typeface="Calibri" pitchFamily="2" charset="0"/>
                  <a:cs typeface="Calibri" pitchFamily="2" charset="0"/>
                </a:rPr>
                <a:t>?</a:t>
              </a:r>
              <a:endParaRPr lang="en-gb" sz="3600">
                <a:latin typeface="Times New Roman" pitchFamily="1" charset="0"/>
                <a:ea typeface="Calibri" pitchFamily="2" charset="0"/>
                <a:cs typeface="Calibri" pitchFamily="2" charset="0"/>
              </a:endParaRPr>
            </a:p>
          </p:txBody>
        </p:sp>
        <p:sp>
          <p:nvSpPr>
            <p:cNvPr id="14" name="WordArt 23"/>
            <p:cNvSpPr>
              <a:extLst>
                <a:ext uri="smNativeData">
                  <pr:smNativeData xmlns:pr="smNativeData" val="SMDATA_14_mp7VUhMAAAAlAAAAEAAAAA0AAAAAkAAAAEgAAACQAAAASAAAAAAAAAAAAAAAAAAAAAEAAABQAAAABt03DIP4iz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AYAAABRAAAAQwBvAG0AaQBjACAAUwBhAG4AcwAgAE0AUwAAAATJ44xKnPMWWPztzQIJoUbN1w+jwTN6/4uO6xUdZ32m196nR7AEAAAAAAAACGQAAABkAAAAFwAAABQAAAAAAAAAAAAAAP9/AAD/fwAAAAAAAAkAAAAEAAAA/fv/mQwAAAAQAAAAAAAAAAAAAAAAAAAAAAAAAB4AAABoAAAAAAAAAAAAAAAAAAAAAAAAAAAAAAAQJwAAECcAAAAAAAAAAAAAAAAAAAAAAAAAAAAAAAAAAAAAAAAAAAAAFAAAAAAAAADAwP8AAAAAAGQAAAAyAAAAAAAAAGQAAAAAAAAAf39/AAoAAAAfAAAAVAAAAAAAAAAAAAABAAAAAAAAAAAAAAAAAAAAAAAAAAAAAAAAAAAAAAAAAAAAAAAAf39/AAAAAAPMzMwAwMD/AH9/fwAAAAAAAAAAAAAAAAAAAAAAAAAAACEAAAAYAAAAFAAAAAASAADwIwAAbhcAAIsnAAAAAAAAJgAAAAgAAAD//////////w=="/>
                </a:ext>
              </a:extLst>
            </p:cNvSpPr>
            <p:nvPr/>
          </p:nvSpPr>
          <p:spPr>
            <a:xfrm>
              <a:off x="2926080" y="5842000"/>
              <a:ext cx="882650" cy="586105"/>
            </a:xfrm>
            <a:prstGeom prst="rect">
              <a:avLst/>
            </a:prstGeom>
          </p:spPr>
          <p:txBody>
            <a:bodyPr wrap="none" fromWordArt="1">
              <a:prstTxWarp prst="textArchDown">
                <a:avLst>
                  <a:gd name="adj" fmla="val 196160"/>
                </a:avLst>
              </a:prstTxWarp>
              <a:spAutoFit/>
            </a:bodyPr>
            <a:lstStyle/>
            <a:p>
              <a:pPr algn="l"/>
              <a:r>
                <a:rPr sz="1200" kern="100">
                  <a:ln w="9525" cap="flat" cmpd="sng" algn="ctr">
                    <a:solidFill>
                      <a:srgbClr val="000000"/>
                    </a:solidFill>
                    <a:prstDash val="solid"/>
                    <a:headEnd type="none"/>
                    <a:tailEnd type="none"/>
                  </a:ln>
                  <a:solidFill>
                    <a:srgbClr val="000000"/>
                  </a:solidFill>
                  <a:effectLst/>
                  <a:latin typeface="Comic Sans MS"/>
                </a:rPr>
                <a:t>To the next clue</a:t>
              </a:r>
            </a:p>
          </p:txBody>
        </p:sp>
      </p:grpSp>
      <p:sp>
        <p:nvSpPr>
          <p:cNvPr id="24" name="Text Box 25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EAERE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hHQAAlwkAAJc2AADdCwAAECAAACYAAAAIAAAA//////////8="/>
              </a:ext>
            </a:extLst>
          </p:cNvSpPr>
          <p:nvPr/>
        </p:nvSpPr>
        <p:spPr>
          <a:xfrm>
            <a:off x="4857115" y="1558925"/>
            <a:ext cx="4017010" cy="369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r">
              <a:defRPr lang="en-us"/>
            </a:pPr>
            <a:endParaRPr lang="en-gb"/>
          </a:p>
        </p:txBody>
      </p:sp>
      <p:sp>
        <p:nvSpPr>
          <p:cNvPr id="25" name="Rectangle 2"/>
          <p:cNvSpPr>
            <a:extLst>
              <a:ext uri="smNativeData">
                <pr:smNativeData xmlns:pr="smNativeData" val="SMDATA_13_mp7VUhMAAAAlAAAAZAAAAE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E19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EA4AAAAAAAAECAAACYAAAAIAAAA//////////8="/>
              </a:ext>
            </a:extLst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defRPr lang="en-us"/>
            </a:pPr>
            <a:endParaRPr lang="en-gb"/>
          </a:p>
        </p:txBody>
      </p:sp>
      <p:sp>
        <p:nvSpPr>
          <p:cNvPr id="26" name="Rectangle 4"/>
          <p:cNvSpPr>
            <a:extLst>
              <a:ext uri="smNativeData">
                <pr:smNativeData xmlns:pr="smNativeData" val="SMDATA_13_mp7VUhMAAAAlAAAAZAAAAE0AAAAAkAAAAEgAAACQAAAASAAAAAAAAAAB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FX8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EA4AAAAAAAAECAAACYAAAAIAAAA//////////8="/>
              </a:ext>
            </a:extLst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defRPr lang="en-us"/>
            </a:pPr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Content Placeholder 2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9AQAAGxEAAMwaAAC9GwAAEAAAACYAAAAIAAAA//////////8="/>
                  </a:ext>
                </a:extLst>
              </p:cNvSpPr>
              <p:nvPr/>
            </p:nvSpPr>
            <p:spPr>
              <a:xfrm>
                <a:off x="323215" y="2780665"/>
                <a:ext cx="4032885" cy="172847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anchor="ctr">
                <a:normAutofit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80</m:t>
                          </m:r>
                        </m:e>
                      </m:rad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7" name="Content Placeholder 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EbtxQ24GWa0eIsDEUa2tmc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9AQAAGxEAAMwaAAC9GwAAEAAAACYAAAAIAAAA//////////8="/>
                  </a:ext>
                </a:extLst>
              </p:cNvSpPr>
              <p:nvPr/>
            </p:nvSpPr>
            <p:spPr>
              <a:xfrm>
                <a:off x="323215" y="2780665"/>
                <a:ext cx="4032885" cy="1728470"/>
              </a:xfrm>
              <a:prstGeom prst="rect">
                <a:avLst/>
              </a:prstGeom>
              <a:blipFill rotWithShape="1">
                <a:blip r:embed="rId2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Content Placeholder 2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mHQAAGxEAALQ2AAC9GwAAEAAAACYAAAAIAAAA//////////8="/>
                  </a:ext>
                </a:extLst>
              </p:cNvSpPr>
              <p:nvPr/>
            </p:nvSpPr>
            <p:spPr>
              <a:xfrm>
                <a:off x="4860290" y="2780665"/>
                <a:ext cx="4032250" cy="172847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anchor="ctr">
                <a:normAutofit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150</m:t>
                          </m:r>
                        </m:e>
                      </m:rad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8" name="Content Placeholder 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B5C7HOT9C43ICU5EYSK/Ck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mHQAAGxEAALQ2AAC9GwAAEAAAACYAAAAIAAAA//////////8="/>
                  </a:ext>
                </a:extLst>
              </p:cNvSpPr>
              <p:nvPr/>
            </p:nvSpPr>
            <p:spPr>
              <a:xfrm>
                <a:off x="4860290" y="2780665"/>
                <a:ext cx="4032250" cy="1728470"/>
              </a:xfrm>
              <a:prstGeom prst="rect">
                <a:avLst/>
              </a:prstGeom>
              <a:blipFill rotWithShape="1">
                <a:blip r:embed="rId3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p:sp>
        <p:nvSpPr>
          <p:cNvPr id="29" name="TextBox 29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B+BAAAgCIAAJANAAAZJgAAECAAACYAAAAIAAAA//////////8="/>
              </a:ext>
            </a:extLst>
          </p:cNvSpPr>
          <p:nvPr/>
        </p:nvSpPr>
        <p:spPr>
          <a:xfrm>
            <a:off x="730250" y="5608320"/>
            <a:ext cx="147447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3200" b="1">
                <a:solidFill>
                  <a:srgbClr val="FF0000"/>
                </a:solidFill>
              </a:rPr>
              <a:t>Card 17</a:t>
            </a:r>
            <a:endParaRPr lang="en-gb" sz="3200" b="1">
              <a:solidFill>
                <a:srgbClr val="FF0000"/>
              </a:solidFill>
            </a:endParaRPr>
          </a:p>
        </p:txBody>
      </p:sp>
      <p:sp>
        <p:nvSpPr>
          <p:cNvPr id="30" name="TextBox 30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ENscg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BnIAAAgCIAAHkpAAAZJgAAECAAACYAAAAIAAAA//////////8="/>
              </a:ext>
            </a:extLst>
          </p:cNvSpPr>
          <p:nvPr/>
        </p:nvSpPr>
        <p:spPr>
          <a:xfrm>
            <a:off x="5267325" y="5608320"/>
            <a:ext cx="147447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3200" b="1">
                <a:solidFill>
                  <a:srgbClr val="FF0000"/>
                </a:solidFill>
              </a:rPr>
              <a:t>Card 18</a:t>
            </a:r>
            <a:endParaRPr lang="en-gb" sz="3200" b="1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1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iIQAAOwQAANImAAC0BgAAEAAAACYAAAAIAAAA//////////8="/>
                  </a:ext>
                </a:extLst>
              </p:cNvSpPr>
              <p:nvPr/>
            </p:nvSpPr>
            <p:spPr>
              <a:xfrm>
                <a:off x="5507990" y="687705"/>
                <a:ext cx="802640" cy="40195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𝟖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𝟏𝟎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31" name="TextBox 31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AnrPAQa1za/b583Z5JiNFQ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DiIQAAOwQAANImAAC0BgAAEAAAACYAAAAIAAAA//////////8="/>
                  </a:ext>
                </a:extLst>
              </p:cNvSpPr>
              <p:nvPr/>
            </p:nvSpPr>
            <p:spPr>
              <a:xfrm>
                <a:off x="5507990" y="687705"/>
                <a:ext cx="802640" cy="401955"/>
              </a:xfrm>
              <a:prstGeom prst="rect">
                <a:avLst/>
              </a:prstGeom>
              <a:blipFill rotWithShape="1">
                <a:blip r:embed="rId4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2"/>
              <p:cNvSpPr>
                <a:extLst>
                  <a:ext uri="smNativeData">
                    <pr:smNativeData xmlns:pr="smNativeData" val="SMDATA_13_mp7VUhMAAAAlAAAAZAAAAC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BeBgAACQQAAHUKAACCBgAAEAAAACYAAAAIAAAA//////////8="/>
                  </a:ext>
                </a:extLst>
              </p:cNvSpPr>
              <p:nvPr/>
            </p:nvSpPr>
            <p:spPr>
              <a:xfrm>
                <a:off x="1035050" y="655955"/>
                <a:ext cx="664845" cy="40195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𝟒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32" name="TextBox 32"/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pr:smNativeData xmlns:pr="smNativeData" val="SMDATA_13_mp7VUhMAAAAlAAAAZAAAAK8AAAAAkAAAAEgAAACQAAAASAAAAAAAAAAAAAAAAAAAAAEAAABQAAAAAAAAAAAA4D8AAAAAAADgPwAAAAAAAOA/AAAAAAAA4D8AAAAAAADgPwAAAAAAAOA/AAAAAAAA4D8AAAAAAADgPwAAAAAAAOA/AAAAAAAA4D8CAAAAjAAAAAEAAAACAAAA/oY3DP///wgAAAAAAAAAAFHbRBTuKJ16fxJPTg5OtxAB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Mba//8MAAAAEAAAAAAAAAAAAAAAAAAAAAAAAAAeAAAAaAAAAAEAAAAAAAAAAAAAAAAAAAAAAAAAECcAABAnAAAAAAAAAAAAAAAAAAAAAAAAAAAAAAAAAAAAAAAAAAAAABQAAAAAAAAAwMD/AAAAAABkAAAAMgAAAAAAAABkAAAAAAAAAH9/fwAKAAAAHwAAAFQAAAAAAAAFAAAAAQAAAAAAAAAAAAAAAAAAAAAAAAAAAAAAAAAAAAAAAAAAAAAAAH9/fwAAAAADzMzMAMDA/wB/f38AAAAAAAAAAAAAAAAAAAAAAAAAAAAhAAAAGAAAABQAAABeBgAACQQAAHUKAACCBgAAEAAAACYAAAAIAAAA//////////8="/>
                  </a:ext>
                </a:extLst>
              </p:cNvSpPr>
              <p:nvPr/>
            </p:nvSpPr>
            <p:spPr>
              <a:xfrm>
                <a:off x="1035050" y="655955"/>
                <a:ext cx="664845" cy="401955"/>
              </a:xfrm>
              <a:prstGeom prst="rect">
                <a:avLst/>
              </a:prstGeom>
              <a:blipFill rotWithShape="1">
                <a:blip r:embed="rId5"/>
                <a:srcRect/>
                <a:stretch/>
              </a:blipFill>
              <a:ln>
                <a:noFill/>
              </a:ln>
              <a:effectLst/>
            </p:spPr>
          </p:sp>
        </mc:Fallback>
      </mc:AlternateContent>
      <p:sp>
        <p:nvSpPr>
          <p:cNvPr id="33" name="TextBox 33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AoDgAA8wYAAHQaAACnCAAAECAAACYAAAAIAAAA//////////8="/>
              </a:ext>
            </a:extLst>
          </p:cNvSpPr>
          <p:nvPr/>
        </p:nvSpPr>
        <p:spPr>
          <a:xfrm>
            <a:off x="2301240" y="1129665"/>
            <a:ext cx="1998980" cy="2768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1200" b="1">
                <a:solidFill>
                  <a:srgbClr val="0070C0"/>
                </a:solidFill>
              </a:rPr>
              <a:t>www.interactive-maths.com</a:t>
            </a:r>
            <a:endParaRPr lang="en-gb" sz="1200" b="1">
              <a:solidFill>
                <a:srgbClr val="0070C0"/>
              </a:solidFill>
            </a:endParaRPr>
          </a:p>
        </p:txBody>
      </p:sp>
      <p:sp>
        <p:nvSpPr>
          <p:cNvPr id="34" name="TextBox 34"/>
          <p:cNvSpPr>
            <a:extLst>
              <a:ext uri="smNativeData">
                <pr:smNativeData xmlns:pr="smNativeData" val="SMDATA_13_mp7VUhMAAAAlAAAAZAAAAE0AAAAAkAAAAEgAAACQAAAASAAAAAAAAAAAAAAAAAAAAAEAAABQAAAAAAAAAAAA4D8AAAAAAADgPwAAAAAAAOA/AAAAAAAA4D8AAAAAAADgPwAAAAAAAOA/AAAAAAAA4D8AAAAAAADgPwAAAAAAAOA/AAAAAAAA4D8CAAAAjAAAAAAAAAAAAAAA/oY3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/850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DbKQAA8wYAACg2AACnCAAAECAAACYAAAAIAAAA//////////8="/>
              </a:ext>
            </a:extLst>
          </p:cNvSpPr>
          <p:nvPr/>
        </p:nvSpPr>
        <p:spPr>
          <a:xfrm>
            <a:off x="6804025" y="1129665"/>
            <a:ext cx="1999615" cy="2768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en-us"/>
            </a:pPr>
            <a:r>
              <a:rPr lang="en-gb" sz="1200" b="1">
                <a:solidFill>
                  <a:srgbClr val="0070C0"/>
                </a:solidFill>
              </a:rPr>
              <a:t>www.interactive-maths.com</a:t>
            </a:r>
            <a:endParaRPr lang="en-gb" sz="1200" b="1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Presentation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575F6D"/>
        </a:dk2>
        <a:lt2>
          <a:srgbClr val="FFF39D"/>
        </a:lt2>
        <a:accent1>
          <a:srgbClr val="FE8637"/>
        </a:accent1>
        <a:accent2>
          <a:srgbClr val="7598D9"/>
        </a:accent2>
        <a:accent3>
          <a:srgbClr val="B32C16"/>
        </a:accent3>
        <a:accent4>
          <a:srgbClr val="F5CD2D"/>
        </a:accent4>
        <a:accent5>
          <a:srgbClr val="AEBAD5"/>
        </a:accent5>
        <a:accent6>
          <a:srgbClr val="777C84"/>
        </a:accent6>
        <a:hlink>
          <a:srgbClr val="D2611C"/>
        </a:hlink>
        <a:folHlink>
          <a:srgbClr val="3B435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ation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jcampbell</dc:creator>
  <cp:keywords/>
  <dc:description/>
  <cp:lastModifiedBy>apc</cp:lastModifiedBy>
  <cp:revision>0</cp:revision>
  <dcterms:created xsi:type="dcterms:W3CDTF">2013-04-18T14:44:10Z</dcterms:created>
  <dcterms:modified xsi:type="dcterms:W3CDTF">2014-01-14T19:31:22Z</dcterms:modified>
</cp:coreProperties>
</file>